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 id="2147483683" r:id="rId4"/>
  </p:sldMasterIdLst>
  <p:notesMasterIdLst>
    <p:notesMasterId r:id="rId26"/>
  </p:notesMasterIdLst>
  <p:sldIdLst>
    <p:sldId id="256" r:id="rId5"/>
    <p:sldId id="257" r:id="rId6"/>
    <p:sldId id="258" r:id="rId7"/>
    <p:sldId id="302" r:id="rId8"/>
    <p:sldId id="259" r:id="rId9"/>
    <p:sldId id="260" r:id="rId10"/>
    <p:sldId id="261" r:id="rId11"/>
    <p:sldId id="262" r:id="rId12"/>
    <p:sldId id="263" r:id="rId13"/>
    <p:sldId id="264" r:id="rId14"/>
    <p:sldId id="265" r:id="rId15"/>
    <p:sldId id="266" r:id="rId16"/>
    <p:sldId id="267" r:id="rId17"/>
    <p:sldId id="293" r:id="rId18"/>
    <p:sldId id="300" r:id="rId19"/>
    <p:sldId id="301" r:id="rId20"/>
    <p:sldId id="271" r:id="rId21"/>
    <p:sldId id="272" r:id="rId22"/>
    <p:sldId id="273" r:id="rId23"/>
    <p:sldId id="274" r:id="rId24"/>
    <p:sldId id="292" r:id="rId25"/>
  </p:sldIdLst>
  <p:sldSz cx="12192000" cy="6858000"/>
  <p:notesSz cx="6858000" cy="9144000"/>
  <p:embeddedFontLst>
    <p:embeddedFont>
      <p:font typeface="Arial Unicode MS" panose="020B0604020202020204" pitchFamily="34" charset="-122"/>
      <p:regular r:id="rId27"/>
    </p:embeddedFont>
    <p:embeddedFont>
      <p:font typeface="Arimo" panose="02010600030101010101"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ambria Math" panose="02040503050406030204" pitchFamily="18" charset="0"/>
      <p:regular r:id="rId36"/>
    </p:embeddedFont>
    <p:embeddedFont>
      <p:font typeface="Microsoft Yahei" panose="020B0503020204020204" pitchFamily="34" charset="-122"/>
      <p:regular r:id="rId37"/>
      <p:bold r:id="rId38"/>
    </p:embeddedFont>
    <p:embeddedFont>
      <p:font typeface="Times" panose="02020603050405020304" pitchFamily="18" charset="0"/>
      <p:regular r:id="rId39"/>
      <p:bold r:id="rId40"/>
      <p:italic r:id="rId41"/>
      <p:boldItalic r:id="rId42"/>
    </p:embeddedFont>
    <p:embeddedFont>
      <p:font typeface="等线" panose="02010600030101010101" pitchFamily="2" charset="-122"/>
      <p:regular r:id="rId43"/>
      <p:bold r:id="rId44"/>
    </p:embeddedFont>
    <p:embeddedFont>
      <p:font typeface="微软雅黑" panose="020B0503020204020204" pitchFamily="34" charset="-122"/>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jNx0b7yvLXEdN1BtUJg1A3s8wZ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2842A8-D8B3-42A2-9686-4E282B539CE3}">
  <a:tblStyle styleId="{182842A8-D8B3-42A2-9686-4E282B539CE3}" styleName="Table_0">
    <a:wholeTbl>
      <a:tcTxStyle b="off" i="off">
        <a:font>
          <a:latin typeface="Arial"/>
          <a:ea typeface="Arial"/>
          <a:cs typeface="Arial"/>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8FD410-B9C9-47B3-B64C-6DF263A04030}"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2A533D8-9F99-4E8F-874C-A5EF3A1055C9}"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18" autoAdjust="0"/>
  </p:normalViewPr>
  <p:slideViewPr>
    <p:cSldViewPr snapToGrid="0">
      <p:cViewPr varScale="1">
        <p:scale>
          <a:sx n="86" d="100"/>
          <a:sy n="86" d="100"/>
        </p:scale>
        <p:origin x="533"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3.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8" Type="http://schemas.openxmlformats.org/officeDocument/2006/relationships/slide" Target="slides/slide4.xml"/><Relationship Id="rId51"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font" Target="fonts/font1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0f7c89247_1_2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120f7c89247_1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20f7c89247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120f7c89247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20f7c89247_1_3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g120f7c89247_1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210d36847d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1210d36847d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210d36847d_4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1210d36847d_4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10d36847d_4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1210d36847d_4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f323b813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f323b813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800" b="0" i="0" u="none" strike="noStrike" baseline="0" dirty="0">
                <a:latin typeface="Arial" panose="020B0604020202020204" pitchFamily="34" charset="0"/>
              </a:rPr>
              <a:t>In this project, we try to predict the purchasing intention of online visitors using methods mentioned in </a:t>
            </a:r>
            <a:r>
              <a:rPr lang="en-US" altLang="zh-CN" sz="1800" dirty="0">
                <a:solidFill>
                  <a:schemeClr val="dk1"/>
                </a:solidFill>
                <a:latin typeface="Microsoft Yahei"/>
                <a:ea typeface="Microsoft Yahei"/>
                <a:cs typeface="Microsoft Yahei"/>
                <a:sym typeface="Microsoft Yahei"/>
              </a:rPr>
              <a:t>Sakar et al. (2019).</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800" b="0" i="0" u="none" strike="noStrike" baseline="0" dirty="0">
                <a:latin typeface="Arial" panose="020B0604020202020204" pitchFamily="34" charset="0"/>
              </a:rPr>
              <a:t>We use aggregated pageview data kept track during the visit along with some session and user information as input to machine learning algorithms.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800" b="0" i="0" u="none" strike="noStrike" baseline="0" dirty="0">
                <a:latin typeface="Arial" panose="020B0604020202020204" pitchFamily="34" charset="0"/>
              </a:rPr>
              <a:t>We apply oversampling and feature selection preprocessing techniques to improve the success rates and scalability of the algorithms.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800" b="0" i="0" u="none" strike="noStrike" baseline="0" dirty="0">
                <a:latin typeface="Arial" panose="020B0604020202020204" pitchFamily="34" charset="0"/>
              </a:rPr>
              <a:t>The best results before oversampling are achieved with </a:t>
            </a:r>
            <a:r>
              <a:rPr lang="en-US" altLang="zh-CN" sz="1800" b="0" i="0" u="none" strike="noStrike" baseline="0" dirty="0" err="1">
                <a:latin typeface="Arial" panose="020B0604020202020204" pitchFamily="34" charset="0"/>
              </a:rPr>
              <a:t>XGBoost</a:t>
            </a:r>
            <a:r>
              <a:rPr lang="en-US" altLang="zh-CN" sz="1800" b="0" i="0" u="none" strike="noStrike" baseline="0" dirty="0">
                <a:latin typeface="Arial" panose="020B0604020202020204" pitchFamily="34" charset="0"/>
              </a:rPr>
              <a:t> model using </a:t>
            </a:r>
            <a:r>
              <a:rPr lang="en-US" altLang="zh-CN" sz="1800" b="0" i="0" u="none" strike="noStrike" baseline="0" dirty="0" err="1">
                <a:latin typeface="Arial" panose="020B0604020202020204" pitchFamily="34" charset="0"/>
              </a:rPr>
              <a:t>max_depth</a:t>
            </a:r>
            <a:r>
              <a:rPr lang="en-US" altLang="zh-CN" sz="1800" b="0" i="0" u="none" strike="noStrike" baseline="0" dirty="0">
                <a:latin typeface="Arial" panose="020B0604020202020204" pitchFamily="34" charset="0"/>
              </a:rPr>
              <a:t> = 3 and </a:t>
            </a:r>
            <a:r>
              <a:rPr lang="en-US" altLang="zh-CN" sz="1800" b="0" i="0" u="none" strike="noStrike" baseline="0" dirty="0" err="1">
                <a:latin typeface="Arial" panose="020B0604020202020204" pitchFamily="34" charset="0"/>
              </a:rPr>
              <a:t>eval_metrics</a:t>
            </a:r>
            <a:r>
              <a:rPr lang="en-US" altLang="zh-CN" sz="1800" b="0" i="0" u="none" strike="noStrike" baseline="0" dirty="0">
                <a:latin typeface="Arial" panose="020B0604020202020204" pitchFamily="34" charset="0"/>
              </a:rPr>
              <a:t> = ‘</a:t>
            </a:r>
            <a:r>
              <a:rPr lang="en-US" altLang="zh-CN" sz="1800" b="0" i="0" u="none" strike="noStrike" baseline="0" dirty="0" err="1">
                <a:latin typeface="Arial" panose="020B0604020202020204" pitchFamily="34" charset="0"/>
              </a:rPr>
              <a:t>auc</a:t>
            </a:r>
            <a:r>
              <a:rPr lang="en-US" altLang="zh-CN" sz="1800" b="0" i="0" u="none" strike="noStrike" baseline="0" dirty="0">
                <a:latin typeface="Arial" panose="020B0604020202020204" pitchFamily="34" charset="0"/>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800" b="0" i="0" u="none" strike="noStrike" baseline="0" dirty="0">
                <a:latin typeface="Arial" panose="020B0604020202020204" pitchFamily="34" charset="0"/>
              </a:rPr>
              <a:t>The best results after oversampling are achieved with a multilayer perceptron network using </a:t>
            </a:r>
            <a:r>
              <a:rPr lang="en-US" altLang="zh-CN" sz="1800" b="0" i="0" u="none" strike="noStrike" baseline="0" dirty="0" err="1">
                <a:latin typeface="Arial" panose="020B0604020202020204" pitchFamily="34" charset="0"/>
              </a:rPr>
              <a:t>hidden_dim</a:t>
            </a:r>
            <a:r>
              <a:rPr lang="en-US" altLang="zh-CN" sz="1800" b="0" i="0" u="none" strike="noStrike" baseline="0" dirty="0">
                <a:latin typeface="Arial" panose="020B0604020202020204" pitchFamily="34" charset="0"/>
              </a:rPr>
              <a:t> = 20.</a:t>
            </a:r>
            <a:endParaRPr dirty="0"/>
          </a:p>
        </p:txBody>
      </p:sp>
      <p:sp>
        <p:nvSpPr>
          <p:cNvPr id="636" name="Google Shape;636;g11f323b813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2066946efb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2066946efb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10717494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1210717494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1210717494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10717494e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1210717494e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g1210717494e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210717494e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1210717494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0c7241914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20c7241914_1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120c7241914_1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0c7241914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120c7241914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ranking is based on original (no SMOTE no oversampling). PCA is based on absolute weighted variance of all 3 PCAs. exit rate and bounce rate comes from PCA2, the rest all PCA1.</a:t>
            </a:r>
            <a:endParaRPr/>
          </a:p>
        </p:txBody>
      </p:sp>
      <p:sp>
        <p:nvSpPr>
          <p:cNvPr id="323" name="Google Shape;323;g120c7241914_1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066946efb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12066946efb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PCA, </a:t>
            </a:r>
            <a:r>
              <a:rPr lang="en-US" sz="1800" b="0" i="0" u="none" strike="noStrike">
                <a:latin typeface="Times"/>
                <a:ea typeface="Times"/>
                <a:cs typeface="Times"/>
                <a:sym typeface="Times"/>
              </a:rPr>
              <a:t>the features in the reduced space will be the linear combinations of all attributes, which brings the need of tracking all features during the visit and updating the feature vector after a new action is taken by the visitor.</a:t>
            </a:r>
            <a:endParaRPr/>
          </a:p>
          <a:p>
            <a:pPr marL="0" lvl="0" indent="0" algn="l" rtl="0">
              <a:spcBef>
                <a:spcPts val="0"/>
              </a:spcBef>
              <a:spcAft>
                <a:spcPts val="0"/>
              </a:spcAft>
              <a:buNone/>
            </a:pPr>
            <a:r>
              <a:rPr lang="en-US" sz="1800" b="0" i="0" u="none" strike="noStrike">
                <a:latin typeface="Times"/>
                <a:ea typeface="Times"/>
                <a:cs typeface="Times"/>
                <a:sym typeface="Times"/>
              </a:rPr>
              <a:t>Therefore, it has been deemed appropriate to apply feature selection instead of feature extraction within the scope of this study.</a:t>
            </a:r>
            <a:endParaRPr/>
          </a:p>
          <a:p>
            <a:pPr marL="0" lvl="0" indent="0" algn="l" rtl="0">
              <a:spcBef>
                <a:spcPts val="0"/>
              </a:spcBef>
              <a:spcAft>
                <a:spcPts val="0"/>
              </a:spcAft>
              <a:buNone/>
            </a:pPr>
            <a:endParaRPr sz="1800" b="0" i="0" u="none" strike="noStrike">
              <a:latin typeface="Times"/>
              <a:ea typeface="Times"/>
              <a:cs typeface="Times"/>
              <a:sym typeface="Times"/>
            </a:endParaRPr>
          </a:p>
          <a:p>
            <a:pPr marL="0" lvl="0" indent="0" algn="l" rtl="0">
              <a:spcBef>
                <a:spcPts val="0"/>
              </a:spcBef>
              <a:spcAft>
                <a:spcPts val="0"/>
              </a:spcAft>
              <a:buNone/>
            </a:pPr>
            <a:r>
              <a:rPr lang="en-US" sz="1800" b="0" i="0" u="none" strike="noStrike">
                <a:latin typeface="Times"/>
                <a:ea typeface="Times"/>
                <a:cs typeface="Times"/>
                <a:sym typeface="Times"/>
              </a:rPr>
              <a:t>Considering the real-time usage of the proposed system, achieving better or similar classification performance with less number of features will improve the scalability of the system since less number of features will be kept track during the session.</a:t>
            </a:r>
            <a:endParaRPr/>
          </a:p>
        </p:txBody>
      </p:sp>
      <p:sp>
        <p:nvSpPr>
          <p:cNvPr id="342" name="Google Shape;342;g12066946efb_0_1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0f7c89247_1_1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120f7c89247_1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5"/>
        <p:cNvGrpSpPr/>
        <p:nvPr/>
      </p:nvGrpSpPr>
      <p:grpSpPr>
        <a:xfrm>
          <a:off x="0" y="0"/>
          <a:ext cx="0" cy="0"/>
          <a:chOff x="0" y="0"/>
          <a:chExt cx="0" cy="0"/>
        </a:xfrm>
      </p:grpSpPr>
      <p:sp>
        <p:nvSpPr>
          <p:cNvPr id="16" name="Google Shape;1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VERTICAL_TITLE_AND_VERTICAL_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0"/>
        <p:cNvGrpSpPr/>
        <p:nvPr/>
      </p:nvGrpSpPr>
      <p:grpSpPr>
        <a:xfrm>
          <a:off x="0" y="0"/>
          <a:ext cx="0" cy="0"/>
          <a:chOff x="0" y="0"/>
          <a:chExt cx="0" cy="0"/>
        </a:xfrm>
      </p:grpSpPr>
      <p:sp>
        <p:nvSpPr>
          <p:cNvPr id="91" name="Google Shape;91;g12066946efb_0_10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g12066946efb_0_10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g12066946efb_0_10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94"/>
        <p:cNvGrpSpPr/>
        <p:nvPr/>
      </p:nvGrpSpPr>
      <p:grpSpPr>
        <a:xfrm>
          <a:off x="0" y="0"/>
          <a:ext cx="0" cy="0"/>
          <a:chOff x="0" y="0"/>
          <a:chExt cx="0" cy="0"/>
        </a:xfrm>
      </p:grpSpPr>
      <p:sp>
        <p:nvSpPr>
          <p:cNvPr id="95" name="Google Shape;95;g12066946efb_0_107"/>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g12066946efb_0_107"/>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lt1"/>
              </a:buClr>
              <a:buSzPts val="2400"/>
              <a:buNone/>
              <a:defRPr sz="24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97" name="Google Shape;97;g12066946efb_0_10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g12066946efb_0_10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g12066946efb_0_1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00"/>
        <p:cNvGrpSpPr/>
        <p:nvPr/>
      </p:nvGrpSpPr>
      <p:grpSpPr>
        <a:xfrm>
          <a:off x="0" y="0"/>
          <a:ext cx="0" cy="0"/>
          <a:chOff x="0" y="0"/>
          <a:chExt cx="0" cy="0"/>
        </a:xfrm>
      </p:grpSpPr>
      <p:sp>
        <p:nvSpPr>
          <p:cNvPr id="101" name="Google Shape;101;g12066946efb_0_1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g12066946efb_0_1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03" name="Google Shape;103;g12066946efb_0_1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g12066946efb_0_1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g12066946efb_0_1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06"/>
        <p:cNvGrpSpPr/>
        <p:nvPr/>
      </p:nvGrpSpPr>
      <p:grpSpPr>
        <a:xfrm>
          <a:off x="0" y="0"/>
          <a:ext cx="0" cy="0"/>
          <a:chOff x="0" y="0"/>
          <a:chExt cx="0" cy="0"/>
        </a:xfrm>
      </p:grpSpPr>
      <p:sp>
        <p:nvSpPr>
          <p:cNvPr id="107" name="Google Shape;107;g12066946efb_0_11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g12066946efb_0_119"/>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2400"/>
              <a:buNone/>
              <a:defRPr sz="24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1800"/>
              <a:buNone/>
              <a:defRPr sz="1800">
                <a:solidFill>
                  <a:schemeClr val="lt1"/>
                </a:solidFill>
              </a:defRPr>
            </a:lvl3pPr>
            <a:lvl4pPr marL="1828800" lvl="3" indent="-228600" algn="l" rtl="0">
              <a:lnSpc>
                <a:spcPct val="90000"/>
              </a:lnSpc>
              <a:spcBef>
                <a:spcPts val="500"/>
              </a:spcBef>
              <a:spcAft>
                <a:spcPts val="0"/>
              </a:spcAft>
              <a:buClr>
                <a:schemeClr val="lt1"/>
              </a:buClr>
              <a:buSzPts val="1600"/>
              <a:buNone/>
              <a:defRPr sz="1600">
                <a:solidFill>
                  <a:schemeClr val="lt1"/>
                </a:solidFill>
              </a:defRPr>
            </a:lvl4pPr>
            <a:lvl5pPr marL="2286000" lvl="4" indent="-228600" algn="l" rtl="0">
              <a:lnSpc>
                <a:spcPct val="9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09" name="Google Shape;109;g12066946efb_0_1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g12066946efb_0_1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g12066946efb_0_1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12"/>
        <p:cNvGrpSpPr/>
        <p:nvPr/>
      </p:nvGrpSpPr>
      <p:grpSpPr>
        <a:xfrm>
          <a:off x="0" y="0"/>
          <a:ext cx="0" cy="0"/>
          <a:chOff x="0" y="0"/>
          <a:chExt cx="0" cy="0"/>
        </a:xfrm>
      </p:grpSpPr>
      <p:sp>
        <p:nvSpPr>
          <p:cNvPr id="113" name="Google Shape;113;g12066946efb_0_1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g12066946efb_0_12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5" name="Google Shape;115;g12066946efb_0_12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6" name="Google Shape;116;g12066946efb_0_1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g12066946efb_0_1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g12066946efb_0_1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19"/>
        <p:cNvGrpSpPr/>
        <p:nvPr/>
      </p:nvGrpSpPr>
      <p:grpSpPr>
        <a:xfrm>
          <a:off x="0" y="0"/>
          <a:ext cx="0" cy="0"/>
          <a:chOff x="0" y="0"/>
          <a:chExt cx="0" cy="0"/>
        </a:xfrm>
      </p:grpSpPr>
      <p:sp>
        <p:nvSpPr>
          <p:cNvPr id="120" name="Google Shape;120;g12066946efb_0_132"/>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g12066946efb_0_132"/>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2" name="Google Shape;122;g12066946efb_0_132"/>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23" name="Google Shape;123;g12066946efb_0_132"/>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4" name="Google Shape;124;g12066946efb_0_132"/>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25" name="Google Shape;125;g12066946efb_0_13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g12066946efb_0_1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g12066946efb_0_1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28"/>
        <p:cNvGrpSpPr/>
        <p:nvPr/>
      </p:nvGrpSpPr>
      <p:grpSpPr>
        <a:xfrm>
          <a:off x="0" y="0"/>
          <a:ext cx="0" cy="0"/>
          <a:chOff x="0" y="0"/>
          <a:chExt cx="0" cy="0"/>
        </a:xfrm>
      </p:grpSpPr>
      <p:sp>
        <p:nvSpPr>
          <p:cNvPr id="129" name="Google Shape;129;g12066946efb_0_1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g12066946ef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g12066946ef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g12066946ef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33"/>
        <p:cNvGrpSpPr/>
        <p:nvPr/>
      </p:nvGrpSpPr>
      <p:grpSpPr>
        <a:xfrm>
          <a:off x="0" y="0"/>
          <a:ext cx="0" cy="0"/>
          <a:chOff x="0" y="0"/>
          <a:chExt cx="0" cy="0"/>
        </a:xfrm>
      </p:grpSpPr>
      <p:sp>
        <p:nvSpPr>
          <p:cNvPr id="134" name="Google Shape;134;g12066946efb_0_146"/>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g12066946efb_0_146"/>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lt1"/>
              </a:buClr>
              <a:buSzPts val="3200"/>
              <a:buChar char="•"/>
              <a:defRPr sz="3200"/>
            </a:lvl1pPr>
            <a:lvl2pPr marL="914400" lvl="1" indent="-406400" algn="l" rtl="0">
              <a:lnSpc>
                <a:spcPct val="90000"/>
              </a:lnSpc>
              <a:spcBef>
                <a:spcPts val="500"/>
              </a:spcBef>
              <a:spcAft>
                <a:spcPts val="0"/>
              </a:spcAft>
              <a:buClr>
                <a:schemeClr val="lt1"/>
              </a:buClr>
              <a:buSzPts val="2800"/>
              <a:buChar char="•"/>
              <a:defRPr sz="2800"/>
            </a:lvl2pPr>
            <a:lvl3pPr marL="1371600" lvl="2" indent="-381000" algn="l" rtl="0">
              <a:lnSpc>
                <a:spcPct val="90000"/>
              </a:lnSpc>
              <a:spcBef>
                <a:spcPts val="500"/>
              </a:spcBef>
              <a:spcAft>
                <a:spcPts val="0"/>
              </a:spcAft>
              <a:buClr>
                <a:schemeClr val="lt1"/>
              </a:buClr>
              <a:buSzPts val="2400"/>
              <a:buChar char="•"/>
              <a:defRPr sz="2400"/>
            </a:lvl3pPr>
            <a:lvl4pPr marL="1828800" lvl="3" indent="-355600" algn="l" rtl="0">
              <a:lnSpc>
                <a:spcPct val="90000"/>
              </a:lnSpc>
              <a:spcBef>
                <a:spcPts val="500"/>
              </a:spcBef>
              <a:spcAft>
                <a:spcPts val="0"/>
              </a:spcAft>
              <a:buClr>
                <a:schemeClr val="lt1"/>
              </a:buClr>
              <a:buSzPts val="2000"/>
              <a:buChar char="•"/>
              <a:defRPr sz="2000"/>
            </a:lvl4pPr>
            <a:lvl5pPr marL="2286000" lvl="4" indent="-355600" algn="l" rtl="0">
              <a:lnSpc>
                <a:spcPct val="90000"/>
              </a:lnSpc>
              <a:spcBef>
                <a:spcPts val="500"/>
              </a:spcBef>
              <a:spcAft>
                <a:spcPts val="0"/>
              </a:spcAft>
              <a:buClr>
                <a:schemeClr val="lt1"/>
              </a:buClr>
              <a:buSzPts val="2000"/>
              <a:buChar char="•"/>
              <a:defRPr sz="2000"/>
            </a:lvl5pPr>
            <a:lvl6pPr marL="2743200" lvl="5" indent="-355600" algn="l" rtl="0">
              <a:lnSpc>
                <a:spcPct val="90000"/>
              </a:lnSpc>
              <a:spcBef>
                <a:spcPts val="500"/>
              </a:spcBef>
              <a:spcAft>
                <a:spcPts val="0"/>
              </a:spcAft>
              <a:buClr>
                <a:schemeClr val="lt1"/>
              </a:buClr>
              <a:buSzPts val="2000"/>
              <a:buChar char="•"/>
              <a:defRPr sz="2000"/>
            </a:lvl6pPr>
            <a:lvl7pPr marL="3200400" lvl="6" indent="-355600" algn="l" rtl="0">
              <a:lnSpc>
                <a:spcPct val="90000"/>
              </a:lnSpc>
              <a:spcBef>
                <a:spcPts val="500"/>
              </a:spcBef>
              <a:spcAft>
                <a:spcPts val="0"/>
              </a:spcAft>
              <a:buClr>
                <a:schemeClr val="lt1"/>
              </a:buClr>
              <a:buSzPts val="2000"/>
              <a:buChar char="•"/>
              <a:defRPr sz="2000"/>
            </a:lvl7pPr>
            <a:lvl8pPr marL="3657600" lvl="7" indent="-355600" algn="l" rtl="0">
              <a:lnSpc>
                <a:spcPct val="90000"/>
              </a:lnSpc>
              <a:spcBef>
                <a:spcPts val="500"/>
              </a:spcBef>
              <a:spcAft>
                <a:spcPts val="0"/>
              </a:spcAft>
              <a:buClr>
                <a:schemeClr val="lt1"/>
              </a:buClr>
              <a:buSzPts val="2000"/>
              <a:buChar char="•"/>
              <a:defRPr sz="2000"/>
            </a:lvl8pPr>
            <a:lvl9pPr marL="4114800" lvl="8" indent="-355600" algn="l" rtl="0">
              <a:lnSpc>
                <a:spcPct val="90000"/>
              </a:lnSpc>
              <a:spcBef>
                <a:spcPts val="500"/>
              </a:spcBef>
              <a:spcAft>
                <a:spcPts val="0"/>
              </a:spcAft>
              <a:buClr>
                <a:schemeClr val="lt1"/>
              </a:buClr>
              <a:buSzPts val="2000"/>
              <a:buChar char="•"/>
              <a:defRPr sz="2000"/>
            </a:lvl9pPr>
          </a:lstStyle>
          <a:p>
            <a:endParaRPr/>
          </a:p>
        </p:txBody>
      </p:sp>
      <p:sp>
        <p:nvSpPr>
          <p:cNvPr id="136" name="Google Shape;136;g12066946efb_0_146"/>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37" name="Google Shape;137;g12066946efb_0_14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g12066946efb_0_14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9" name="Google Shape;139;g12066946efb_0_1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9"/>
        <p:cNvGrpSpPr/>
        <p:nvPr/>
      </p:nvGrpSpPr>
      <p:grpSpPr>
        <a:xfrm>
          <a:off x="0" y="0"/>
          <a:ext cx="0" cy="0"/>
          <a:chOff x="0" y="0"/>
          <a:chExt cx="0" cy="0"/>
        </a:xfrm>
      </p:grpSpPr>
      <p:sp>
        <p:nvSpPr>
          <p:cNvPr id="20" name="Google Shape;20;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2" name="Google Shape;2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40"/>
        <p:cNvGrpSpPr/>
        <p:nvPr/>
      </p:nvGrpSpPr>
      <p:grpSpPr>
        <a:xfrm>
          <a:off x="0" y="0"/>
          <a:ext cx="0" cy="0"/>
          <a:chOff x="0" y="0"/>
          <a:chExt cx="0" cy="0"/>
        </a:xfrm>
      </p:grpSpPr>
      <p:sp>
        <p:nvSpPr>
          <p:cNvPr id="141" name="Google Shape;141;g12066946efb_0_15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g12066946efb_0_153"/>
          <p:cNvSpPr>
            <a:spLocks noGrp="1"/>
          </p:cNvSpPr>
          <p:nvPr>
            <p:ph type="pic" idx="2"/>
          </p:nvPr>
        </p:nvSpPr>
        <p:spPr>
          <a:xfrm>
            <a:off x="5183188" y="987425"/>
            <a:ext cx="6172200" cy="4873500"/>
          </a:xfrm>
          <a:prstGeom prst="rect">
            <a:avLst/>
          </a:prstGeom>
          <a:noFill/>
          <a:ln>
            <a:noFill/>
          </a:ln>
        </p:spPr>
      </p:sp>
      <p:sp>
        <p:nvSpPr>
          <p:cNvPr id="143" name="Google Shape;143;g12066946efb_0_153"/>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44" name="Google Shape;144;g12066946efb_0_15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g12066946efb_0_15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g12066946efb_0_1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47"/>
        <p:cNvGrpSpPr/>
        <p:nvPr/>
      </p:nvGrpSpPr>
      <p:grpSpPr>
        <a:xfrm>
          <a:off x="0" y="0"/>
          <a:ext cx="0" cy="0"/>
          <a:chOff x="0" y="0"/>
          <a:chExt cx="0" cy="0"/>
        </a:xfrm>
      </p:grpSpPr>
      <p:sp>
        <p:nvSpPr>
          <p:cNvPr id="148" name="Google Shape;148;g12066946efb_0_1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g12066946efb_0_160"/>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50" name="Google Shape;150;g12066946efb_0_16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g12066946efb_0_16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g12066946efb_0_1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VERTICAL_TITLE_AND_VERTICAL_TEXT">
    <p:spTree>
      <p:nvGrpSpPr>
        <p:cNvPr id="1" name="Shape 153"/>
        <p:cNvGrpSpPr/>
        <p:nvPr/>
      </p:nvGrpSpPr>
      <p:grpSpPr>
        <a:xfrm>
          <a:off x="0" y="0"/>
          <a:ext cx="0" cy="0"/>
          <a:chOff x="0" y="0"/>
          <a:chExt cx="0" cy="0"/>
        </a:xfrm>
      </p:grpSpPr>
      <p:sp>
        <p:nvSpPr>
          <p:cNvPr id="154" name="Google Shape;154;g12066946efb_0_166"/>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g12066946efb_0_166"/>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56" name="Google Shape;156;g12066946efb_0_16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g12066946efb_0_16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g12066946efb_0_16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65"/>
        <p:cNvGrpSpPr/>
        <p:nvPr/>
      </p:nvGrpSpPr>
      <p:grpSpPr>
        <a:xfrm>
          <a:off x="0" y="0"/>
          <a:ext cx="0" cy="0"/>
          <a:chOff x="0" y="0"/>
          <a:chExt cx="0" cy="0"/>
        </a:xfrm>
      </p:grpSpPr>
      <p:sp>
        <p:nvSpPr>
          <p:cNvPr id="166" name="Google Shape;166;g120f7c89247_1_3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g120f7c89247_1_3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8" name="Google Shape;168;g120f7c89247_1_3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9" name="Google Shape;169;g120f7c89247_1_3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g120f7c89247_1_3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71"/>
        <p:cNvGrpSpPr/>
        <p:nvPr/>
      </p:nvGrpSpPr>
      <p:grpSpPr>
        <a:xfrm>
          <a:off x="0" y="0"/>
          <a:ext cx="0" cy="0"/>
          <a:chOff x="0" y="0"/>
          <a:chExt cx="0" cy="0"/>
        </a:xfrm>
      </p:grpSpPr>
      <p:sp>
        <p:nvSpPr>
          <p:cNvPr id="172" name="Google Shape;172;g120f7c89247_1_3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6000"/>
              <a:buFont typeface="Arial"/>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3" name="Google Shape;173;g120f7c89247_1_3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lt1"/>
              </a:buClr>
              <a:buSzPts val="2400"/>
              <a:buNone/>
              <a:defRPr sz="24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174" name="Google Shape;174;g120f7c89247_1_3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g120f7c89247_1_3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6" name="Google Shape;176;g120f7c89247_1_3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77"/>
        <p:cNvGrpSpPr/>
        <p:nvPr/>
      </p:nvGrpSpPr>
      <p:grpSpPr>
        <a:xfrm>
          <a:off x="0" y="0"/>
          <a:ext cx="0" cy="0"/>
          <a:chOff x="0" y="0"/>
          <a:chExt cx="0" cy="0"/>
        </a:xfrm>
      </p:grpSpPr>
      <p:sp>
        <p:nvSpPr>
          <p:cNvPr id="178" name="Google Shape;178;g120f7c89247_1_335"/>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6000"/>
              <a:buFont typeface="Arial"/>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9" name="Google Shape;179;g120f7c89247_1_335"/>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2400"/>
              <a:buNone/>
              <a:defRPr sz="24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1800"/>
              <a:buNone/>
              <a:defRPr sz="1800">
                <a:solidFill>
                  <a:schemeClr val="lt1"/>
                </a:solidFill>
              </a:defRPr>
            </a:lvl3pPr>
            <a:lvl4pPr marL="1828800" lvl="3" indent="-228600" algn="l" rtl="0">
              <a:lnSpc>
                <a:spcPct val="90000"/>
              </a:lnSpc>
              <a:spcBef>
                <a:spcPts val="500"/>
              </a:spcBef>
              <a:spcAft>
                <a:spcPts val="0"/>
              </a:spcAft>
              <a:buClr>
                <a:schemeClr val="lt1"/>
              </a:buClr>
              <a:buSzPts val="1600"/>
              <a:buNone/>
              <a:defRPr sz="1600">
                <a:solidFill>
                  <a:schemeClr val="lt1"/>
                </a:solidFill>
              </a:defRPr>
            </a:lvl4pPr>
            <a:lvl5pPr marL="2286000" lvl="4" indent="-228600" algn="l" rtl="0">
              <a:lnSpc>
                <a:spcPct val="9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80" name="Google Shape;180;g120f7c89247_1_3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1" name="Google Shape;181;g120f7c89247_1_3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2" name="Google Shape;182;g120f7c89247_1_3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83"/>
        <p:cNvGrpSpPr/>
        <p:nvPr/>
      </p:nvGrpSpPr>
      <p:grpSpPr>
        <a:xfrm>
          <a:off x="0" y="0"/>
          <a:ext cx="0" cy="0"/>
          <a:chOff x="0" y="0"/>
          <a:chExt cx="0" cy="0"/>
        </a:xfrm>
      </p:grpSpPr>
      <p:sp>
        <p:nvSpPr>
          <p:cNvPr id="184" name="Google Shape;184;g120f7c89247_1_3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5" name="Google Shape;185;g120f7c89247_1_341"/>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86" name="Google Shape;186;g120f7c89247_1_341"/>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87" name="Google Shape;187;g120f7c89247_1_3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8" name="Google Shape;188;g120f7c89247_1_3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9" name="Google Shape;189;g120f7c89247_1_3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90"/>
        <p:cNvGrpSpPr/>
        <p:nvPr/>
      </p:nvGrpSpPr>
      <p:grpSpPr>
        <a:xfrm>
          <a:off x="0" y="0"/>
          <a:ext cx="0" cy="0"/>
          <a:chOff x="0" y="0"/>
          <a:chExt cx="0" cy="0"/>
        </a:xfrm>
      </p:grpSpPr>
      <p:sp>
        <p:nvSpPr>
          <p:cNvPr id="191" name="Google Shape;191;g120f7c89247_1_348"/>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2" name="Google Shape;192;g120f7c89247_1_348"/>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93" name="Google Shape;193;g120f7c89247_1_348"/>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94" name="Google Shape;194;g120f7c89247_1_348"/>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95" name="Google Shape;195;g120f7c89247_1_348"/>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96" name="Google Shape;196;g120f7c89247_1_3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7" name="Google Shape;197;g120f7c89247_1_3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8" name="Google Shape;198;g120f7c89247_1_3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99"/>
        <p:cNvGrpSpPr/>
        <p:nvPr/>
      </p:nvGrpSpPr>
      <p:grpSpPr>
        <a:xfrm>
          <a:off x="0" y="0"/>
          <a:ext cx="0" cy="0"/>
          <a:chOff x="0" y="0"/>
          <a:chExt cx="0" cy="0"/>
        </a:xfrm>
      </p:grpSpPr>
      <p:sp>
        <p:nvSpPr>
          <p:cNvPr id="200" name="Google Shape;200;g120f7c89247_1_3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1" name="Google Shape;201;g120f7c89247_1_3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g120f7c89247_1_3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g120f7c89247_1_3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204"/>
        <p:cNvGrpSpPr/>
        <p:nvPr/>
      </p:nvGrpSpPr>
      <p:grpSpPr>
        <a:xfrm>
          <a:off x="0" y="0"/>
          <a:ext cx="0" cy="0"/>
          <a:chOff x="0" y="0"/>
          <a:chExt cx="0" cy="0"/>
        </a:xfrm>
      </p:grpSpPr>
      <p:sp>
        <p:nvSpPr>
          <p:cNvPr id="205" name="Google Shape;205;g120f7c89247_1_36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Arial"/>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6" name="Google Shape;206;g120f7c89247_1_36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lt1"/>
              </a:buClr>
              <a:buSzPts val="3200"/>
              <a:buChar char="•"/>
              <a:defRPr sz="3200"/>
            </a:lvl1pPr>
            <a:lvl2pPr marL="914400" lvl="1" indent="-406400" algn="l" rtl="0">
              <a:lnSpc>
                <a:spcPct val="90000"/>
              </a:lnSpc>
              <a:spcBef>
                <a:spcPts val="500"/>
              </a:spcBef>
              <a:spcAft>
                <a:spcPts val="0"/>
              </a:spcAft>
              <a:buClr>
                <a:schemeClr val="lt1"/>
              </a:buClr>
              <a:buSzPts val="2800"/>
              <a:buChar char="•"/>
              <a:defRPr sz="2800"/>
            </a:lvl2pPr>
            <a:lvl3pPr marL="1371600" lvl="2" indent="-381000" algn="l" rtl="0">
              <a:lnSpc>
                <a:spcPct val="90000"/>
              </a:lnSpc>
              <a:spcBef>
                <a:spcPts val="500"/>
              </a:spcBef>
              <a:spcAft>
                <a:spcPts val="0"/>
              </a:spcAft>
              <a:buClr>
                <a:schemeClr val="lt1"/>
              </a:buClr>
              <a:buSzPts val="2400"/>
              <a:buChar char="•"/>
              <a:defRPr sz="2400"/>
            </a:lvl3pPr>
            <a:lvl4pPr marL="1828800" lvl="3" indent="-355600" algn="l" rtl="0">
              <a:lnSpc>
                <a:spcPct val="90000"/>
              </a:lnSpc>
              <a:spcBef>
                <a:spcPts val="500"/>
              </a:spcBef>
              <a:spcAft>
                <a:spcPts val="0"/>
              </a:spcAft>
              <a:buClr>
                <a:schemeClr val="lt1"/>
              </a:buClr>
              <a:buSzPts val="2000"/>
              <a:buChar char="•"/>
              <a:defRPr sz="2000"/>
            </a:lvl4pPr>
            <a:lvl5pPr marL="2286000" lvl="4" indent="-355600" algn="l" rtl="0">
              <a:lnSpc>
                <a:spcPct val="90000"/>
              </a:lnSpc>
              <a:spcBef>
                <a:spcPts val="500"/>
              </a:spcBef>
              <a:spcAft>
                <a:spcPts val="0"/>
              </a:spcAft>
              <a:buClr>
                <a:schemeClr val="lt1"/>
              </a:buClr>
              <a:buSzPts val="2000"/>
              <a:buChar char="•"/>
              <a:defRPr sz="2000"/>
            </a:lvl5pPr>
            <a:lvl6pPr marL="2743200" lvl="5" indent="-355600" algn="l" rtl="0">
              <a:lnSpc>
                <a:spcPct val="90000"/>
              </a:lnSpc>
              <a:spcBef>
                <a:spcPts val="500"/>
              </a:spcBef>
              <a:spcAft>
                <a:spcPts val="0"/>
              </a:spcAft>
              <a:buClr>
                <a:schemeClr val="lt1"/>
              </a:buClr>
              <a:buSzPts val="2000"/>
              <a:buChar char="•"/>
              <a:defRPr sz="2000"/>
            </a:lvl6pPr>
            <a:lvl7pPr marL="3200400" lvl="6" indent="-355600" algn="l" rtl="0">
              <a:lnSpc>
                <a:spcPct val="90000"/>
              </a:lnSpc>
              <a:spcBef>
                <a:spcPts val="500"/>
              </a:spcBef>
              <a:spcAft>
                <a:spcPts val="0"/>
              </a:spcAft>
              <a:buClr>
                <a:schemeClr val="lt1"/>
              </a:buClr>
              <a:buSzPts val="2000"/>
              <a:buChar char="•"/>
              <a:defRPr sz="2000"/>
            </a:lvl7pPr>
            <a:lvl8pPr marL="3657600" lvl="7" indent="-355600" algn="l" rtl="0">
              <a:lnSpc>
                <a:spcPct val="90000"/>
              </a:lnSpc>
              <a:spcBef>
                <a:spcPts val="500"/>
              </a:spcBef>
              <a:spcAft>
                <a:spcPts val="0"/>
              </a:spcAft>
              <a:buClr>
                <a:schemeClr val="lt1"/>
              </a:buClr>
              <a:buSzPts val="2000"/>
              <a:buChar char="•"/>
              <a:defRPr sz="2000"/>
            </a:lvl8pPr>
            <a:lvl9pPr marL="4114800" lvl="8" indent="-355600" algn="l" rtl="0">
              <a:lnSpc>
                <a:spcPct val="90000"/>
              </a:lnSpc>
              <a:spcBef>
                <a:spcPts val="500"/>
              </a:spcBef>
              <a:spcAft>
                <a:spcPts val="0"/>
              </a:spcAft>
              <a:buClr>
                <a:schemeClr val="lt1"/>
              </a:buClr>
              <a:buSzPts val="2000"/>
              <a:buChar char="•"/>
              <a:defRPr sz="2000"/>
            </a:lvl9pPr>
          </a:lstStyle>
          <a:p>
            <a:endParaRPr/>
          </a:p>
        </p:txBody>
      </p:sp>
      <p:sp>
        <p:nvSpPr>
          <p:cNvPr id="207" name="Google Shape;207;g120f7c89247_1_36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208" name="Google Shape;208;g120f7c89247_1_36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9" name="Google Shape;209;g120f7c89247_1_36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0" name="Google Shape;210;g120f7c89247_1_3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 name="Google Shape;2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211"/>
        <p:cNvGrpSpPr/>
        <p:nvPr/>
      </p:nvGrpSpPr>
      <p:grpSpPr>
        <a:xfrm>
          <a:off x="0" y="0"/>
          <a:ext cx="0" cy="0"/>
          <a:chOff x="0" y="0"/>
          <a:chExt cx="0" cy="0"/>
        </a:xfrm>
      </p:grpSpPr>
      <p:sp>
        <p:nvSpPr>
          <p:cNvPr id="212" name="Google Shape;212;g120f7c89247_1_36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Arial"/>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 name="Google Shape;213;g120f7c89247_1_369"/>
          <p:cNvSpPr>
            <a:spLocks noGrp="1"/>
          </p:cNvSpPr>
          <p:nvPr>
            <p:ph type="pic" idx="2"/>
          </p:nvPr>
        </p:nvSpPr>
        <p:spPr>
          <a:xfrm>
            <a:off x="5183188" y="987425"/>
            <a:ext cx="6172200" cy="4873500"/>
          </a:xfrm>
          <a:prstGeom prst="rect">
            <a:avLst/>
          </a:prstGeom>
          <a:noFill/>
          <a:ln>
            <a:noFill/>
          </a:ln>
        </p:spPr>
      </p:sp>
      <p:sp>
        <p:nvSpPr>
          <p:cNvPr id="214" name="Google Shape;214;g120f7c89247_1_36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215" name="Google Shape;215;g120f7c89247_1_3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6" name="Google Shape;216;g120f7c89247_1_3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7" name="Google Shape;217;g120f7c89247_1_3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218"/>
        <p:cNvGrpSpPr/>
        <p:nvPr/>
      </p:nvGrpSpPr>
      <p:grpSpPr>
        <a:xfrm>
          <a:off x="0" y="0"/>
          <a:ext cx="0" cy="0"/>
          <a:chOff x="0" y="0"/>
          <a:chExt cx="0" cy="0"/>
        </a:xfrm>
      </p:grpSpPr>
      <p:sp>
        <p:nvSpPr>
          <p:cNvPr id="219" name="Google Shape;219;g120f7c89247_1_3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0" name="Google Shape;220;g120f7c89247_1_37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21" name="Google Shape;221;g120f7c89247_1_3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2" name="Google Shape;222;g120f7c89247_1_3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3" name="Google Shape;223;g120f7c89247_1_3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VERTICAL_TITLE_AND_VERTICAL_TEXT">
    <p:spTree>
      <p:nvGrpSpPr>
        <p:cNvPr id="1" name="Shape 224"/>
        <p:cNvGrpSpPr/>
        <p:nvPr/>
      </p:nvGrpSpPr>
      <p:grpSpPr>
        <a:xfrm>
          <a:off x="0" y="0"/>
          <a:ext cx="0" cy="0"/>
          <a:chOff x="0" y="0"/>
          <a:chExt cx="0" cy="0"/>
        </a:xfrm>
      </p:grpSpPr>
      <p:sp>
        <p:nvSpPr>
          <p:cNvPr id="225" name="Google Shape;225;g120f7c89247_1_38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6" name="Google Shape;226;g120f7c89247_1_38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27" name="Google Shape;227;g120f7c89247_1_38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8" name="Google Shape;228;g120f7c89247_1_38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9" name="Google Shape;229;g120f7c89247_1_38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9039044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41862206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29137549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3745096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33691629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35586757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2085007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2740846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31457670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31073405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5F5D2C-12C2-4EE6-AE72-78D40666675B}" type="datetimeFigureOut">
              <a:rPr lang="zh-CN" altLang="en-US" smtClean="0"/>
              <a:t>2022/4/1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3010584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1" name="Google Shape;4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4"/>
        <p:cNvGrpSpPr/>
        <p:nvPr/>
      </p:nvGrpSpPr>
      <p:grpSpPr>
        <a:xfrm>
          <a:off x="0" y="0"/>
          <a:ext cx="0" cy="0"/>
          <a:chOff x="0" y="0"/>
          <a:chExt cx="0" cy="0"/>
        </a:xfrm>
      </p:grpSpPr>
      <p:sp>
        <p:nvSpPr>
          <p:cNvPr id="45" name="Google Shape;45;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7" name="Google Shape;47;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9" name="Google Shape;49;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3"/>
        <p:cNvGrpSpPr/>
        <p:nvPr/>
      </p:nvGrpSpPr>
      <p:grpSpPr>
        <a:xfrm>
          <a:off x="0" y="0"/>
          <a:ext cx="0" cy="0"/>
          <a:chOff x="0" y="0"/>
          <a:chExt cx="0" cy="0"/>
        </a:xfrm>
      </p:grpSpPr>
      <p:sp>
        <p:nvSpPr>
          <p:cNvPr id="54" name="Google Shape;5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5183188" y="987425"/>
            <a:ext cx="6172200" cy="4873625"/>
          </a:xfrm>
          <a:prstGeom prst="rect">
            <a:avLst/>
          </a:prstGeom>
          <a:noFill/>
          <a:ln>
            <a:noFill/>
          </a:ln>
        </p:spPr>
      </p:sp>
      <p:sp>
        <p:nvSpPr>
          <p:cNvPr id="68" name="Google Shape;68;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g12066946efb_0_9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6" name="Google Shape;86;g12066946efb_0_9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87" name="Google Shape;87;g12066946efb_0_9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8" name="Google Shape;88;g12066946efb_0_9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9" name="Google Shape;89;g12066946efb_0_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g120f7c89247_1_3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1" name="Google Shape;161;g120f7c89247_1_3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62" name="Google Shape;162;g120f7c89247_1_3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63" name="Google Shape;163;g120f7c89247_1_3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64" name="Google Shape;164;g120f7c89247_1_3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F5D2C-12C2-4EE6-AE72-78D40666675B}" type="datetimeFigureOut">
              <a:rPr lang="zh-CN" altLang="en-US" smtClean="0"/>
              <a:t>2022/4/1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88622-CC06-46F8-8681-943D8EEB3F19}" type="slidenum">
              <a:rPr lang="zh-CN" altLang="en-US" smtClean="0"/>
              <a:t>‹#›</a:t>
            </a:fld>
            <a:endParaRPr lang="zh-CN" altLang="en-US"/>
          </a:p>
        </p:txBody>
      </p:sp>
    </p:spTree>
    <p:extLst>
      <p:ext uri="{BB962C8B-B14F-4D97-AF65-F5344CB8AC3E}">
        <p14:creationId xmlns:p14="http://schemas.microsoft.com/office/powerpoint/2010/main" val="517678900"/>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6.png"/><Relationship Id="rId7" Type="http://schemas.openxmlformats.org/officeDocument/2006/relationships/image" Target="../media/image70.png"/><Relationship Id="rId2" Type="http://schemas.openxmlformats.org/officeDocument/2006/relationships/image" Target="../media/image40.png"/><Relationship Id="rId1" Type="http://schemas.openxmlformats.org/officeDocument/2006/relationships/slideLayout" Target="../slideLayouts/slideLayout3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90.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150.png"/><Relationship Id="rId2" Type="http://schemas.openxmlformats.org/officeDocument/2006/relationships/image" Target="../media/image22.png"/><Relationship Id="rId1" Type="http://schemas.openxmlformats.org/officeDocument/2006/relationships/slideLayout" Target="../slideLayouts/slideLayout39.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24.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9.xml"/><Relationship Id="rId5" Type="http://schemas.openxmlformats.org/officeDocument/2006/relationships/image" Target="../media/image21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pic>
        <p:nvPicPr>
          <p:cNvPr id="234" name="Google Shape;234;p1"/>
          <p:cNvPicPr preferRelativeResize="0"/>
          <p:nvPr/>
        </p:nvPicPr>
        <p:blipFill rotWithShape="1">
          <a:blip r:embed="rId3">
            <a:alphaModFix/>
          </a:blip>
          <a:srcRect l="-125" t="23524" r="125" b="3221"/>
          <a:stretch/>
        </p:blipFill>
        <p:spPr>
          <a:xfrm>
            <a:off x="0" y="0"/>
            <a:ext cx="12192000" cy="6873240"/>
          </a:xfrm>
          <a:prstGeom prst="rect">
            <a:avLst/>
          </a:prstGeom>
          <a:noFill/>
          <a:ln>
            <a:noFill/>
          </a:ln>
        </p:spPr>
      </p:pic>
      <p:sp>
        <p:nvSpPr>
          <p:cNvPr id="235" name="Google Shape;235;p1"/>
          <p:cNvSpPr/>
          <p:nvPr/>
        </p:nvSpPr>
        <p:spPr>
          <a:xfrm>
            <a:off x="0" y="0"/>
            <a:ext cx="12192000" cy="6888480"/>
          </a:xfrm>
          <a:prstGeom prst="rect">
            <a:avLst/>
          </a:prstGeom>
          <a:solidFill>
            <a:srgbClr val="1F1F1F">
              <a:alpha val="85490"/>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6" name="Google Shape;236;p1"/>
          <p:cNvSpPr txBox="1"/>
          <p:nvPr/>
        </p:nvSpPr>
        <p:spPr>
          <a:xfrm>
            <a:off x="396264" y="518150"/>
            <a:ext cx="87678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b="1">
                <a:solidFill>
                  <a:srgbClr val="FFCD00"/>
                </a:solidFill>
                <a:latin typeface="Arimo"/>
                <a:ea typeface="Arimo"/>
                <a:cs typeface="Arimo"/>
                <a:sym typeface="Arimo"/>
              </a:rPr>
              <a:t>Prediction of</a:t>
            </a:r>
            <a:endParaRPr sz="7200" b="1">
              <a:solidFill>
                <a:srgbClr val="FFCD00"/>
              </a:solidFill>
              <a:latin typeface="Arimo"/>
              <a:ea typeface="Arimo"/>
              <a:cs typeface="Arimo"/>
              <a:sym typeface="Arimo"/>
            </a:endParaRPr>
          </a:p>
        </p:txBody>
      </p:sp>
      <p:sp>
        <p:nvSpPr>
          <p:cNvPr id="237" name="Google Shape;237;p1"/>
          <p:cNvSpPr txBox="1"/>
          <p:nvPr/>
        </p:nvSpPr>
        <p:spPr>
          <a:xfrm>
            <a:off x="396262" y="1609625"/>
            <a:ext cx="10094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b="1">
                <a:solidFill>
                  <a:srgbClr val="FFCD00"/>
                </a:solidFill>
                <a:latin typeface="Arimo"/>
                <a:ea typeface="Arimo"/>
                <a:cs typeface="Arimo"/>
                <a:sym typeface="Arimo"/>
              </a:rPr>
              <a:t>online shoppers’</a:t>
            </a:r>
            <a:endParaRPr sz="7200" b="1" u="none">
              <a:solidFill>
                <a:srgbClr val="FFCD00"/>
              </a:solidFill>
              <a:latin typeface="Arimo"/>
              <a:ea typeface="Arimo"/>
              <a:cs typeface="Arimo"/>
              <a:sym typeface="Arimo"/>
            </a:endParaRPr>
          </a:p>
        </p:txBody>
      </p:sp>
      <p:sp>
        <p:nvSpPr>
          <p:cNvPr id="238" name="Google Shape;238;p1"/>
          <p:cNvSpPr txBox="1"/>
          <p:nvPr/>
        </p:nvSpPr>
        <p:spPr>
          <a:xfrm>
            <a:off x="396256" y="2701100"/>
            <a:ext cx="10094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b="1">
                <a:solidFill>
                  <a:srgbClr val="FFCD00"/>
                </a:solidFill>
                <a:latin typeface="Arimo"/>
                <a:ea typeface="Arimo"/>
                <a:cs typeface="Arimo"/>
                <a:sym typeface="Arimo"/>
              </a:rPr>
              <a:t>purchasing intention</a:t>
            </a:r>
            <a:endParaRPr sz="7200" b="1" u="none">
              <a:solidFill>
                <a:srgbClr val="FFCD00"/>
              </a:solidFill>
              <a:latin typeface="Arimo"/>
              <a:ea typeface="Arimo"/>
              <a:cs typeface="Arimo"/>
              <a:sym typeface="Arimo"/>
            </a:endParaRPr>
          </a:p>
        </p:txBody>
      </p:sp>
      <p:cxnSp>
        <p:nvCxnSpPr>
          <p:cNvPr id="239" name="Google Shape;239;p1"/>
          <p:cNvCxnSpPr/>
          <p:nvPr/>
        </p:nvCxnSpPr>
        <p:spPr>
          <a:xfrm>
            <a:off x="428077" y="4014592"/>
            <a:ext cx="11232000" cy="0"/>
          </a:xfrm>
          <a:prstGeom prst="straightConnector1">
            <a:avLst/>
          </a:prstGeom>
          <a:noFill/>
          <a:ln w="25400" cap="flat" cmpd="sng">
            <a:solidFill>
              <a:schemeClr val="lt1"/>
            </a:solidFill>
            <a:prstDash val="solid"/>
            <a:miter lim="800000"/>
            <a:headEnd type="none" w="sm" len="sm"/>
            <a:tailEnd type="none" w="sm" len="sm"/>
          </a:ln>
        </p:spPr>
      </p:cxnSp>
      <p:sp>
        <p:nvSpPr>
          <p:cNvPr id="240" name="Google Shape;240;p1"/>
          <p:cNvSpPr/>
          <p:nvPr/>
        </p:nvSpPr>
        <p:spPr>
          <a:xfrm>
            <a:off x="9723120" y="685800"/>
            <a:ext cx="1920240" cy="19202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1"/>
          <p:cNvSpPr txBox="1"/>
          <p:nvPr/>
        </p:nvSpPr>
        <p:spPr>
          <a:xfrm>
            <a:off x="10081260" y="1461254"/>
            <a:ext cx="12039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LOGO</a:t>
            </a:r>
            <a:endParaRPr sz="1800" b="1">
              <a:solidFill>
                <a:schemeClr val="dk1"/>
              </a:solidFill>
              <a:latin typeface="Arial"/>
              <a:ea typeface="Arial"/>
              <a:cs typeface="Arial"/>
              <a:sym typeface="Arial"/>
            </a:endParaRPr>
          </a:p>
        </p:txBody>
      </p:sp>
      <p:sp>
        <p:nvSpPr>
          <p:cNvPr id="242" name="Google Shape;242;p1"/>
          <p:cNvSpPr/>
          <p:nvPr/>
        </p:nvSpPr>
        <p:spPr>
          <a:xfrm>
            <a:off x="11003280" y="6156960"/>
            <a:ext cx="624840" cy="74676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01</a:t>
            </a:r>
            <a:endParaRPr sz="2800">
              <a:solidFill>
                <a:schemeClr val="dk1"/>
              </a:solidFill>
              <a:latin typeface="Arial"/>
              <a:ea typeface="Arial"/>
              <a:cs typeface="Arial"/>
              <a:sym typeface="Arial"/>
            </a:endParaRPr>
          </a:p>
        </p:txBody>
      </p:sp>
      <p:sp>
        <p:nvSpPr>
          <p:cNvPr id="243" name="Google Shape;243;p1"/>
          <p:cNvSpPr txBox="1"/>
          <p:nvPr/>
        </p:nvSpPr>
        <p:spPr>
          <a:xfrm>
            <a:off x="637430" y="4051300"/>
            <a:ext cx="10230000" cy="2770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2400" dirty="0">
                <a:solidFill>
                  <a:schemeClr val="lt1"/>
                </a:solidFill>
              </a:rPr>
              <a:t>BT5151 Advanced Analytics and Machine Learning</a:t>
            </a:r>
            <a:endParaRPr sz="2400" dirty="0">
              <a:solidFill>
                <a:schemeClr val="lt1"/>
              </a:solidFill>
            </a:endParaRPr>
          </a:p>
          <a:p>
            <a:pPr marL="0" marR="0" lvl="0" indent="0" algn="l" rtl="0">
              <a:spcBef>
                <a:spcPts val="0"/>
              </a:spcBef>
              <a:spcAft>
                <a:spcPts val="0"/>
              </a:spcAft>
              <a:buSzPts val="1100"/>
              <a:buNone/>
            </a:pPr>
            <a:r>
              <a:rPr lang="en-US" sz="2400" dirty="0">
                <a:solidFill>
                  <a:schemeClr val="lt1"/>
                </a:solidFill>
              </a:rPr>
              <a:t>Assignment 2</a:t>
            </a:r>
            <a:endParaRPr sz="2400" dirty="0">
              <a:solidFill>
                <a:schemeClr val="lt1"/>
              </a:solidFill>
            </a:endParaRPr>
          </a:p>
          <a:p>
            <a:pPr marL="0" marR="0" lvl="0" indent="0" algn="r" rtl="0">
              <a:spcBef>
                <a:spcPts val="0"/>
              </a:spcBef>
              <a:spcAft>
                <a:spcPts val="0"/>
              </a:spcAft>
              <a:buSzPts val="1100"/>
              <a:buNone/>
            </a:pPr>
            <a:r>
              <a:rPr lang="en-US" sz="2100" dirty="0">
                <a:solidFill>
                  <a:schemeClr val="lt1"/>
                </a:solidFill>
              </a:rPr>
              <a:t>Group 9:</a:t>
            </a:r>
            <a:endParaRPr sz="2100" dirty="0">
              <a:solidFill>
                <a:schemeClr val="lt1"/>
              </a:solidFill>
            </a:endParaRPr>
          </a:p>
          <a:p>
            <a:pPr marL="0" marR="0" lvl="0" indent="0" algn="r" rtl="0">
              <a:spcBef>
                <a:spcPts val="0"/>
              </a:spcBef>
              <a:spcAft>
                <a:spcPts val="0"/>
              </a:spcAft>
              <a:buSzPts val="1100"/>
              <a:buNone/>
            </a:pPr>
            <a:r>
              <a:rPr lang="en-US" sz="2100" dirty="0">
                <a:solidFill>
                  <a:schemeClr val="lt1"/>
                </a:solidFill>
              </a:rPr>
              <a:t>Chen Hong / A0231993X </a:t>
            </a:r>
            <a:endParaRPr sz="2100" dirty="0">
              <a:solidFill>
                <a:schemeClr val="lt1"/>
              </a:solidFill>
            </a:endParaRPr>
          </a:p>
          <a:p>
            <a:pPr marL="0" marR="0" lvl="0" indent="0" algn="r" rtl="0">
              <a:spcBef>
                <a:spcPts val="0"/>
              </a:spcBef>
              <a:spcAft>
                <a:spcPts val="0"/>
              </a:spcAft>
              <a:buSzPts val="1100"/>
              <a:buNone/>
            </a:pPr>
            <a:r>
              <a:rPr lang="en-US" sz="2100" dirty="0">
                <a:solidFill>
                  <a:schemeClr val="lt1"/>
                </a:solidFill>
              </a:rPr>
              <a:t>Ma </a:t>
            </a:r>
            <a:r>
              <a:rPr lang="en-US" sz="2100" dirty="0" err="1">
                <a:solidFill>
                  <a:schemeClr val="lt1"/>
                </a:solidFill>
              </a:rPr>
              <a:t>Ke</a:t>
            </a:r>
            <a:r>
              <a:rPr lang="en-US" sz="2100" dirty="0">
                <a:solidFill>
                  <a:schemeClr val="lt1"/>
                </a:solidFill>
              </a:rPr>
              <a:t> / A0212524U</a:t>
            </a:r>
            <a:endParaRPr sz="2100" dirty="0">
              <a:solidFill>
                <a:schemeClr val="lt1"/>
              </a:solidFill>
            </a:endParaRPr>
          </a:p>
          <a:p>
            <a:pPr marL="0" marR="0" lvl="0" indent="0" algn="r" rtl="0">
              <a:spcBef>
                <a:spcPts val="0"/>
              </a:spcBef>
              <a:spcAft>
                <a:spcPts val="0"/>
              </a:spcAft>
              <a:buSzPts val="1100"/>
              <a:buNone/>
            </a:pPr>
            <a:r>
              <a:rPr lang="en-US" sz="2100" dirty="0">
                <a:solidFill>
                  <a:schemeClr val="lt1"/>
                </a:solidFill>
              </a:rPr>
              <a:t>Yao Chuhan / A0231918A</a:t>
            </a:r>
            <a:endParaRPr sz="2100" dirty="0">
              <a:solidFill>
                <a:schemeClr val="lt1"/>
              </a:solidFill>
            </a:endParaRPr>
          </a:p>
          <a:p>
            <a:pPr marL="0" marR="0" lvl="0" indent="0" algn="r" rtl="0">
              <a:spcBef>
                <a:spcPts val="0"/>
              </a:spcBef>
              <a:spcAft>
                <a:spcPts val="0"/>
              </a:spcAft>
              <a:buSzPts val="1100"/>
              <a:buNone/>
            </a:pPr>
            <a:r>
              <a:rPr lang="en-US" sz="2100" dirty="0">
                <a:solidFill>
                  <a:schemeClr val="lt1"/>
                </a:solidFill>
              </a:rPr>
              <a:t>Shichao </a:t>
            </a:r>
            <a:r>
              <a:rPr lang="en-US" altLang="zh-CN" sz="2100" dirty="0">
                <a:solidFill>
                  <a:schemeClr val="lt1"/>
                </a:solidFill>
              </a:rPr>
              <a:t>Zhang</a:t>
            </a:r>
            <a:r>
              <a:rPr lang="en-US" sz="2100" dirty="0">
                <a:solidFill>
                  <a:schemeClr val="lt1"/>
                </a:solidFill>
              </a:rPr>
              <a:t> / A0232016X</a:t>
            </a:r>
            <a:endParaRPr sz="2100" dirty="0">
              <a:solidFill>
                <a:schemeClr val="lt1"/>
              </a:solidFill>
            </a:endParaRPr>
          </a:p>
          <a:p>
            <a:pPr lvl="0" algn="r">
              <a:buSzPts val="1100"/>
            </a:pPr>
            <a:r>
              <a:rPr lang="en-US" sz="2100" dirty="0">
                <a:solidFill>
                  <a:schemeClr val="lt1"/>
                </a:solidFill>
              </a:rPr>
              <a:t>Nanhai </a:t>
            </a:r>
            <a:r>
              <a:rPr lang="en-US" altLang="zh-CN" sz="2100" dirty="0">
                <a:solidFill>
                  <a:schemeClr val="lt1"/>
                </a:solidFill>
              </a:rPr>
              <a:t>Zhong</a:t>
            </a:r>
            <a:r>
              <a:rPr lang="en-US" sz="2100" dirty="0">
                <a:solidFill>
                  <a:schemeClr val="lt1"/>
                </a:solidFill>
              </a:rPr>
              <a:t> / A0231953E</a:t>
            </a:r>
            <a:endParaRPr sz="2100" dirty="0">
              <a:solidFill>
                <a:schemeClr val="lt1"/>
              </a:solidFill>
            </a:endParaRPr>
          </a:p>
        </p:txBody>
      </p:sp>
      <p:pic>
        <p:nvPicPr>
          <p:cNvPr id="244" name="Google Shape;244;p1"/>
          <p:cNvPicPr preferRelativeResize="0"/>
          <p:nvPr/>
        </p:nvPicPr>
        <p:blipFill>
          <a:blip r:embed="rId4">
            <a:alphaModFix/>
          </a:blip>
          <a:stretch>
            <a:fillRect/>
          </a:stretch>
        </p:blipFill>
        <p:spPr>
          <a:xfrm>
            <a:off x="10102200" y="1041063"/>
            <a:ext cx="1162050" cy="1209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g120f7c89247_1_197"/>
          <p:cNvPicPr preferRelativeResize="0"/>
          <p:nvPr/>
        </p:nvPicPr>
        <p:blipFill rotWithShape="1">
          <a:blip r:embed="rId3">
            <a:alphaModFix/>
          </a:blip>
          <a:srcRect l="83939" t="82931" r="822" b="7696"/>
          <a:stretch/>
        </p:blipFill>
        <p:spPr>
          <a:xfrm>
            <a:off x="11063355" y="5479010"/>
            <a:ext cx="998455" cy="546899"/>
          </a:xfrm>
          <a:prstGeom prst="rect">
            <a:avLst/>
          </a:prstGeom>
          <a:noFill/>
          <a:ln>
            <a:noFill/>
          </a:ln>
        </p:spPr>
      </p:pic>
      <p:sp>
        <p:nvSpPr>
          <p:cNvPr id="365" name="Google Shape;365;g120f7c89247_1_197"/>
          <p:cNvSpPr txBox="1"/>
          <p:nvPr/>
        </p:nvSpPr>
        <p:spPr>
          <a:xfrm>
            <a:off x="2927719" y="1535887"/>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400"/>
              <a:buFont typeface="Arial"/>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Accuracy: 0.86</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TPR: 0.54</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TNR: 0.91</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F1 Score: 0.54</a:t>
            </a:r>
            <a:endParaRPr sz="1400" b="0" i="0" u="none" strike="noStrike" cap="none">
              <a:solidFill>
                <a:schemeClr val="dk1"/>
              </a:solidFill>
              <a:latin typeface="Microsoft Yahei"/>
              <a:ea typeface="Microsoft Yahei"/>
              <a:cs typeface="Microsoft Yahei"/>
              <a:sym typeface="Microsoft Yahei"/>
            </a:endParaRPr>
          </a:p>
        </p:txBody>
      </p:sp>
      <p:sp>
        <p:nvSpPr>
          <p:cNvPr id="366" name="Google Shape;366;g120f7c89247_1_197"/>
          <p:cNvSpPr txBox="1"/>
          <p:nvPr/>
        </p:nvSpPr>
        <p:spPr>
          <a:xfrm>
            <a:off x="638749" y="255825"/>
            <a:ext cx="5117100" cy="523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mo"/>
                <a:ea typeface="Arimo"/>
                <a:cs typeface="Arimo"/>
                <a:sym typeface="Arimo"/>
              </a:rPr>
              <a:t>Basic Model – Decision Tree</a:t>
            </a:r>
            <a:endParaRPr sz="2800" b="0" i="0" u="none" strike="noStrike" cap="none">
              <a:solidFill>
                <a:schemeClr val="dk1"/>
              </a:solidFill>
              <a:latin typeface="Arimo"/>
              <a:ea typeface="Arimo"/>
              <a:cs typeface="Arimo"/>
              <a:sym typeface="Arimo"/>
            </a:endParaRPr>
          </a:p>
        </p:txBody>
      </p:sp>
      <p:cxnSp>
        <p:nvCxnSpPr>
          <p:cNvPr id="367" name="Google Shape;367;g120f7c89247_1_197"/>
          <p:cNvCxnSpPr/>
          <p:nvPr/>
        </p:nvCxnSpPr>
        <p:spPr>
          <a:xfrm flipH="1">
            <a:off x="576561" y="372650"/>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368" name="Google Shape;368;g120f7c89247_1_197"/>
          <p:cNvSpPr txBox="1"/>
          <p:nvPr/>
        </p:nvSpPr>
        <p:spPr>
          <a:xfrm>
            <a:off x="675859" y="711287"/>
            <a:ext cx="7749600" cy="369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mo"/>
                <a:ea typeface="Arimo"/>
                <a:cs typeface="Arimo"/>
                <a:sym typeface="Arimo"/>
              </a:rPr>
              <a:t>Basic models using all the features as input</a:t>
            </a:r>
            <a:endParaRPr sz="1800" b="0" i="0" u="none" strike="noStrike" cap="none">
              <a:solidFill>
                <a:schemeClr val="dk1"/>
              </a:solidFill>
              <a:latin typeface="Arimo"/>
              <a:ea typeface="Arimo"/>
              <a:cs typeface="Arimo"/>
              <a:sym typeface="Arimo"/>
            </a:endParaRPr>
          </a:p>
        </p:txBody>
      </p:sp>
      <p:sp>
        <p:nvSpPr>
          <p:cNvPr id="369" name="Google Shape;369;g120f7c89247_1_197"/>
          <p:cNvSpPr txBox="1"/>
          <p:nvPr/>
        </p:nvSpPr>
        <p:spPr>
          <a:xfrm>
            <a:off x="675859" y="1029187"/>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CD00"/>
                </a:solidFill>
                <a:latin typeface="Microsoft Yahei"/>
                <a:ea typeface="Microsoft Yahei"/>
                <a:cs typeface="Microsoft Yahei"/>
                <a:sym typeface="Microsoft Yahei"/>
              </a:rPr>
              <a:t>Without oversampling</a:t>
            </a:r>
            <a:endParaRPr sz="1400" b="0" i="0" u="none" strike="noStrike" cap="none">
              <a:solidFill>
                <a:srgbClr val="000000"/>
              </a:solidFill>
              <a:latin typeface="Arial"/>
              <a:ea typeface="Arial"/>
              <a:cs typeface="Arial"/>
              <a:sym typeface="Arial"/>
            </a:endParaRPr>
          </a:p>
        </p:txBody>
      </p:sp>
      <p:pic>
        <p:nvPicPr>
          <p:cNvPr id="370" name="Google Shape;370;g120f7c89247_1_197"/>
          <p:cNvPicPr preferRelativeResize="0"/>
          <p:nvPr/>
        </p:nvPicPr>
        <p:blipFill rotWithShape="1">
          <a:blip r:embed="rId3">
            <a:alphaModFix/>
          </a:blip>
          <a:srcRect b="66162"/>
          <a:stretch/>
        </p:blipFill>
        <p:spPr>
          <a:xfrm>
            <a:off x="5755747" y="1195284"/>
            <a:ext cx="5540305" cy="1669548"/>
          </a:xfrm>
          <a:prstGeom prst="rect">
            <a:avLst/>
          </a:prstGeom>
          <a:noFill/>
          <a:ln>
            <a:noFill/>
          </a:ln>
        </p:spPr>
      </p:pic>
      <p:pic>
        <p:nvPicPr>
          <p:cNvPr id="371" name="Google Shape;371;g120f7c89247_1_197"/>
          <p:cNvPicPr preferRelativeResize="0"/>
          <p:nvPr/>
        </p:nvPicPr>
        <p:blipFill rotWithShape="1">
          <a:blip r:embed="rId3">
            <a:alphaModFix/>
          </a:blip>
          <a:srcRect l="83939" t="82931" r="822" b="7696"/>
          <a:stretch/>
        </p:blipFill>
        <p:spPr>
          <a:xfrm>
            <a:off x="11054024" y="1899787"/>
            <a:ext cx="998455" cy="546899"/>
          </a:xfrm>
          <a:prstGeom prst="rect">
            <a:avLst/>
          </a:prstGeom>
          <a:noFill/>
          <a:ln>
            <a:noFill/>
          </a:ln>
        </p:spPr>
      </p:pic>
      <p:pic>
        <p:nvPicPr>
          <p:cNvPr id="372" name="Google Shape;372;g120f7c89247_1_197"/>
          <p:cNvPicPr preferRelativeResize="0"/>
          <p:nvPr/>
        </p:nvPicPr>
        <p:blipFill rotWithShape="1">
          <a:blip r:embed="rId3">
            <a:alphaModFix/>
          </a:blip>
          <a:srcRect l="27415" t="96391"/>
          <a:stretch/>
        </p:blipFill>
        <p:spPr>
          <a:xfrm>
            <a:off x="6834156" y="1065243"/>
            <a:ext cx="4481574" cy="198435"/>
          </a:xfrm>
          <a:prstGeom prst="rect">
            <a:avLst/>
          </a:prstGeom>
          <a:noFill/>
          <a:ln>
            <a:noFill/>
          </a:ln>
        </p:spPr>
      </p:pic>
      <p:sp>
        <p:nvSpPr>
          <p:cNvPr id="373" name="Google Shape;373;g120f7c89247_1_197"/>
          <p:cNvSpPr txBox="1"/>
          <p:nvPr/>
        </p:nvSpPr>
        <p:spPr>
          <a:xfrm>
            <a:off x="2964829" y="3454696"/>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Accuracy: 0.85</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TPR: 0.64</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TNR: 0.89</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F1 Score: 0.58</a:t>
            </a:r>
            <a:endParaRPr sz="1400" b="0" i="0" u="none" strike="noStrike" cap="none">
              <a:solidFill>
                <a:schemeClr val="dk1"/>
              </a:solidFill>
              <a:latin typeface="Microsoft Yahei"/>
              <a:ea typeface="Microsoft Yahei"/>
              <a:cs typeface="Microsoft Yahei"/>
              <a:sym typeface="Microsoft Yahei"/>
            </a:endParaRPr>
          </a:p>
        </p:txBody>
      </p:sp>
      <p:sp>
        <p:nvSpPr>
          <p:cNvPr id="374" name="Google Shape;374;g120f7c89247_1_197"/>
          <p:cNvSpPr txBox="1"/>
          <p:nvPr/>
        </p:nvSpPr>
        <p:spPr>
          <a:xfrm>
            <a:off x="712969" y="2947996"/>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CD00"/>
                </a:solidFill>
                <a:latin typeface="Microsoft Yahei"/>
                <a:ea typeface="Microsoft Yahei"/>
                <a:cs typeface="Microsoft Yahei"/>
                <a:sym typeface="Microsoft Yahei"/>
              </a:rPr>
              <a:t>SMOTE oversampling</a:t>
            </a:r>
            <a:endParaRPr sz="1400" b="0" i="0" u="none" strike="noStrike" cap="none">
              <a:solidFill>
                <a:srgbClr val="000000"/>
              </a:solidFill>
              <a:latin typeface="Arial"/>
              <a:ea typeface="Arial"/>
              <a:cs typeface="Arial"/>
              <a:sym typeface="Arial"/>
            </a:endParaRPr>
          </a:p>
        </p:txBody>
      </p:sp>
      <p:sp>
        <p:nvSpPr>
          <p:cNvPr id="375" name="Google Shape;375;g120f7c89247_1_197"/>
          <p:cNvSpPr txBox="1"/>
          <p:nvPr/>
        </p:nvSpPr>
        <p:spPr>
          <a:xfrm>
            <a:off x="2918388" y="5373505"/>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Accuracy: 0.86</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TPR: 0.54</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TNR: 0.92</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F1 Score: 0.54</a:t>
            </a:r>
            <a:endParaRPr sz="1400" b="0" i="0" u="none" strike="noStrike" cap="none">
              <a:solidFill>
                <a:schemeClr val="dk1"/>
              </a:solidFill>
              <a:latin typeface="Microsoft Yahei"/>
              <a:ea typeface="Microsoft Yahei"/>
              <a:cs typeface="Microsoft Yahei"/>
              <a:sym typeface="Microsoft Yahei"/>
            </a:endParaRPr>
          </a:p>
        </p:txBody>
      </p:sp>
      <p:sp>
        <p:nvSpPr>
          <p:cNvPr id="376" name="Google Shape;376;g120f7c89247_1_197"/>
          <p:cNvSpPr txBox="1"/>
          <p:nvPr/>
        </p:nvSpPr>
        <p:spPr>
          <a:xfrm>
            <a:off x="666528" y="4866805"/>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CD00"/>
                </a:solidFill>
                <a:latin typeface="Microsoft Yahei"/>
                <a:ea typeface="Microsoft Yahei"/>
                <a:cs typeface="Microsoft Yahei"/>
                <a:sym typeface="Microsoft Yahei"/>
              </a:rPr>
              <a:t>ROS oversampling</a:t>
            </a:r>
            <a:endParaRPr sz="1400" b="0" i="0" u="none" strike="noStrike" cap="none">
              <a:solidFill>
                <a:srgbClr val="000000"/>
              </a:solidFill>
              <a:latin typeface="Arial"/>
              <a:ea typeface="Arial"/>
              <a:cs typeface="Arial"/>
              <a:sym typeface="Arial"/>
            </a:endParaRPr>
          </a:p>
        </p:txBody>
      </p:sp>
      <p:pic>
        <p:nvPicPr>
          <p:cNvPr id="377" name="Google Shape;377;g120f7c89247_1_197"/>
          <p:cNvPicPr preferRelativeResize="0"/>
          <p:nvPr/>
        </p:nvPicPr>
        <p:blipFill rotWithShape="1">
          <a:blip r:embed="rId4">
            <a:alphaModFix/>
          </a:blip>
          <a:srcRect/>
          <a:stretch/>
        </p:blipFill>
        <p:spPr>
          <a:xfrm>
            <a:off x="5617504" y="3048298"/>
            <a:ext cx="6048644" cy="1560941"/>
          </a:xfrm>
          <a:prstGeom prst="rect">
            <a:avLst/>
          </a:prstGeom>
          <a:noFill/>
          <a:ln>
            <a:noFill/>
          </a:ln>
        </p:spPr>
      </p:pic>
      <p:pic>
        <p:nvPicPr>
          <p:cNvPr id="378" name="Google Shape;378;g120f7c89247_1_197"/>
          <p:cNvPicPr preferRelativeResize="0"/>
          <p:nvPr/>
        </p:nvPicPr>
        <p:blipFill rotWithShape="1">
          <a:blip r:embed="rId5">
            <a:alphaModFix/>
          </a:blip>
          <a:srcRect/>
          <a:stretch/>
        </p:blipFill>
        <p:spPr>
          <a:xfrm>
            <a:off x="5756576" y="5061610"/>
            <a:ext cx="5394025" cy="1567813"/>
          </a:xfrm>
          <a:prstGeom prst="rect">
            <a:avLst/>
          </a:prstGeom>
          <a:noFill/>
          <a:ln>
            <a:noFill/>
          </a:ln>
        </p:spPr>
      </p:pic>
      <p:sp>
        <p:nvSpPr>
          <p:cNvPr id="379" name="Google Shape;379;g120f7c89247_1_197"/>
          <p:cNvSpPr/>
          <p:nvPr/>
        </p:nvSpPr>
        <p:spPr>
          <a:xfrm>
            <a:off x="11003280" y="611130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dirty="0">
                <a:solidFill>
                  <a:schemeClr val="lt1"/>
                </a:solidFill>
              </a:rPr>
              <a:t>09</a:t>
            </a:r>
            <a:endParaRPr sz="2800" b="0" i="0" u="none" strike="noStrike" cap="none" dirty="0">
              <a:solidFill>
                <a:schemeClr val="lt1"/>
              </a:solidFill>
              <a:latin typeface="Arial"/>
              <a:ea typeface="Arial"/>
              <a:cs typeface="Arial"/>
              <a:sym typeface="Arial"/>
            </a:endParaRPr>
          </a:p>
        </p:txBody>
      </p:sp>
      <p:pic>
        <p:nvPicPr>
          <p:cNvPr id="380" name="Google Shape;380;g120f7c89247_1_197"/>
          <p:cNvPicPr preferRelativeResize="0"/>
          <p:nvPr/>
        </p:nvPicPr>
        <p:blipFill rotWithShape="1">
          <a:blip r:embed="rId3">
            <a:alphaModFix/>
          </a:blip>
          <a:srcRect l="83939" t="82931" r="822" b="7696"/>
          <a:stretch/>
        </p:blipFill>
        <p:spPr>
          <a:xfrm>
            <a:off x="11054024" y="3712144"/>
            <a:ext cx="998455" cy="546899"/>
          </a:xfrm>
          <a:prstGeom prst="rect">
            <a:avLst/>
          </a:prstGeom>
          <a:noFill/>
          <a:ln>
            <a:noFill/>
          </a:ln>
        </p:spPr>
      </p:pic>
      <p:sp>
        <p:nvSpPr>
          <p:cNvPr id="381" name="Google Shape;381;g120f7c89247_1_197"/>
          <p:cNvSpPr/>
          <p:nvPr/>
        </p:nvSpPr>
        <p:spPr>
          <a:xfrm>
            <a:off x="675859" y="1475014"/>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endParaRPr sz="1400" b="1" i="1" u="sng" strike="noStrike" cap="none">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Criterion =‘gini’</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max_dept = 300</a:t>
            </a:r>
            <a:endParaRPr sz="1100" b="0" i="0" u="none" strike="noStrike" cap="none">
              <a:solidFill>
                <a:schemeClr val="dk1"/>
              </a:solidFill>
              <a:latin typeface="Microsoft Yahei"/>
              <a:ea typeface="Microsoft Yahei"/>
              <a:cs typeface="Microsoft Yahei"/>
              <a:sym typeface="Microsoft Yahei"/>
            </a:endParaRPr>
          </a:p>
        </p:txBody>
      </p:sp>
      <p:sp>
        <p:nvSpPr>
          <p:cNvPr id="382" name="Google Shape;382;g120f7c89247_1_197"/>
          <p:cNvSpPr/>
          <p:nvPr/>
        </p:nvSpPr>
        <p:spPr>
          <a:xfrm>
            <a:off x="675859" y="3448950"/>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endParaRPr sz="1400" b="1" i="1" u="sng" strike="noStrike" cap="none">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Criterion =‘entropy’</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max_dept = 300</a:t>
            </a:r>
            <a:endParaRPr sz="1100" b="0" i="0" u="none" strike="noStrike" cap="none">
              <a:solidFill>
                <a:schemeClr val="dk1"/>
              </a:solidFill>
              <a:latin typeface="Microsoft Yahei"/>
              <a:ea typeface="Microsoft Yahei"/>
              <a:cs typeface="Microsoft Yahei"/>
              <a:sym typeface="Microsoft Yahei"/>
            </a:endParaRPr>
          </a:p>
        </p:txBody>
      </p:sp>
      <p:sp>
        <p:nvSpPr>
          <p:cNvPr id="383" name="Google Shape;383;g120f7c89247_1_197"/>
          <p:cNvSpPr/>
          <p:nvPr/>
        </p:nvSpPr>
        <p:spPr>
          <a:xfrm>
            <a:off x="666528" y="5355435"/>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endParaRPr sz="1400" b="1" i="1" u="sng" strike="noStrike" cap="none">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Criterion =‘entropy’</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max_dept = 50</a:t>
            </a:r>
            <a:endParaRPr sz="1100" b="0" i="0" u="none" strike="noStrike" cap="none">
              <a:solidFill>
                <a:schemeClr val="dk1"/>
              </a:solidFill>
              <a:latin typeface="Microsoft Yahei"/>
              <a:ea typeface="Microsoft Yahei"/>
              <a:cs typeface="Microsoft Yahei"/>
              <a:sym typeface="Microsoft Yahei"/>
            </a:endParaRPr>
          </a:p>
        </p:txBody>
      </p:sp>
      <p:sp>
        <p:nvSpPr>
          <p:cNvPr id="384" name="Google Shape;384;g120f7c89247_1_197"/>
          <p:cNvSpPr/>
          <p:nvPr/>
        </p:nvSpPr>
        <p:spPr>
          <a:xfrm>
            <a:off x="6583680" y="5105534"/>
            <a:ext cx="4556700" cy="2358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85" name="Google Shape;385;g120f7c89247_1_197"/>
          <p:cNvSpPr/>
          <p:nvPr/>
        </p:nvSpPr>
        <p:spPr>
          <a:xfrm>
            <a:off x="6583681" y="3559874"/>
            <a:ext cx="1300500" cy="226800"/>
          </a:xfrm>
          <a:prstGeom prst="rect">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86" name="Google Shape;386;g120f7c89247_1_197"/>
          <p:cNvSpPr/>
          <p:nvPr/>
        </p:nvSpPr>
        <p:spPr>
          <a:xfrm>
            <a:off x="6583680" y="3116714"/>
            <a:ext cx="4556700" cy="2358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87" name="Google Shape;387;g120f7c89247_1_197"/>
          <p:cNvSpPr/>
          <p:nvPr/>
        </p:nvSpPr>
        <p:spPr>
          <a:xfrm>
            <a:off x="6583680" y="1357798"/>
            <a:ext cx="4556700" cy="2343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88" name="Google Shape;388;g120f7c89247_1_197"/>
          <p:cNvSpPr/>
          <p:nvPr/>
        </p:nvSpPr>
        <p:spPr>
          <a:xfrm>
            <a:off x="6583680" y="5310038"/>
            <a:ext cx="1747200" cy="234300"/>
          </a:xfrm>
          <a:prstGeom prst="rect">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89" name="Google Shape;389;g120f7c89247_1_197"/>
          <p:cNvSpPr/>
          <p:nvPr/>
        </p:nvSpPr>
        <p:spPr>
          <a:xfrm>
            <a:off x="5862321" y="3775878"/>
            <a:ext cx="2021700" cy="210900"/>
          </a:xfrm>
          <a:prstGeom prst="rect">
            <a:avLst/>
          </a:prstGeom>
          <a:no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90" name="Google Shape;390;g120f7c89247_1_197"/>
          <p:cNvSpPr/>
          <p:nvPr/>
        </p:nvSpPr>
        <p:spPr>
          <a:xfrm>
            <a:off x="6675120" y="5767238"/>
            <a:ext cx="1371300" cy="233400"/>
          </a:xfrm>
          <a:prstGeom prst="rect">
            <a:avLst/>
          </a:prstGeom>
          <a:noFill/>
          <a:ln w="1905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B0F0"/>
              </a:solidFill>
              <a:latin typeface="Arial"/>
              <a:ea typeface="Arial"/>
              <a:cs typeface="Arial"/>
              <a:sym typeface="Arial"/>
            </a:endParaRPr>
          </a:p>
        </p:txBody>
      </p:sp>
      <p:sp>
        <p:nvSpPr>
          <p:cNvPr id="391" name="Google Shape;391;g120f7c89247_1_197"/>
          <p:cNvSpPr/>
          <p:nvPr/>
        </p:nvSpPr>
        <p:spPr>
          <a:xfrm>
            <a:off x="5852161" y="6427638"/>
            <a:ext cx="1910100" cy="233400"/>
          </a:xfrm>
          <a:prstGeom prst="rect">
            <a:avLst/>
          </a:prstGeom>
          <a:no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92" name="Google Shape;392;g120f7c89247_1_197"/>
          <p:cNvSpPr/>
          <p:nvPr/>
        </p:nvSpPr>
        <p:spPr>
          <a:xfrm>
            <a:off x="6319520" y="3999398"/>
            <a:ext cx="1584900" cy="1905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93" name="Google Shape;393;g120f7c89247_1_197"/>
          <p:cNvSpPr/>
          <p:nvPr/>
        </p:nvSpPr>
        <p:spPr>
          <a:xfrm>
            <a:off x="6583680" y="1571158"/>
            <a:ext cx="1747200" cy="234300"/>
          </a:xfrm>
          <a:prstGeom prst="rect">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94" name="Google Shape;394;g120f7c89247_1_197"/>
          <p:cNvSpPr/>
          <p:nvPr/>
        </p:nvSpPr>
        <p:spPr>
          <a:xfrm>
            <a:off x="6675120" y="2211238"/>
            <a:ext cx="1178700" cy="213300"/>
          </a:xfrm>
          <a:prstGeom prst="rect">
            <a:avLst/>
          </a:prstGeom>
          <a:noFill/>
          <a:ln w="1905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B0F0"/>
              </a:solidFill>
              <a:latin typeface="Arial"/>
              <a:ea typeface="Arial"/>
              <a:cs typeface="Arial"/>
              <a:sym typeface="Arial"/>
            </a:endParaRPr>
          </a:p>
        </p:txBody>
      </p:sp>
      <p:sp>
        <p:nvSpPr>
          <p:cNvPr id="395" name="Google Shape;395;g120f7c89247_1_197"/>
          <p:cNvSpPr/>
          <p:nvPr/>
        </p:nvSpPr>
        <p:spPr>
          <a:xfrm>
            <a:off x="6675120" y="4202598"/>
            <a:ext cx="1178700" cy="213300"/>
          </a:xfrm>
          <a:prstGeom prst="rect">
            <a:avLst/>
          </a:prstGeom>
          <a:noFill/>
          <a:ln w="1905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B0F0"/>
              </a:solidFill>
              <a:latin typeface="Arial"/>
              <a:ea typeface="Arial"/>
              <a:cs typeface="Arial"/>
              <a:sym typeface="Arial"/>
            </a:endParaRPr>
          </a:p>
        </p:txBody>
      </p:sp>
      <p:sp>
        <p:nvSpPr>
          <p:cNvPr id="396" name="Google Shape;396;g120f7c89247_1_197"/>
          <p:cNvSpPr/>
          <p:nvPr/>
        </p:nvSpPr>
        <p:spPr>
          <a:xfrm>
            <a:off x="5862321" y="2434758"/>
            <a:ext cx="1910100" cy="233400"/>
          </a:xfrm>
          <a:prstGeom prst="rect">
            <a:avLst/>
          </a:prstGeom>
          <a:no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97" name="Google Shape;397;g120f7c89247_1_197"/>
          <p:cNvSpPr/>
          <p:nvPr/>
        </p:nvSpPr>
        <p:spPr>
          <a:xfrm>
            <a:off x="6309360" y="6193958"/>
            <a:ext cx="1584900" cy="2121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98" name="Google Shape;398;g120f7c89247_1_197"/>
          <p:cNvSpPr/>
          <p:nvPr/>
        </p:nvSpPr>
        <p:spPr>
          <a:xfrm>
            <a:off x="6299200" y="2648118"/>
            <a:ext cx="1463100" cy="2172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99" name="Google Shape;399;g120f7c89247_1_197"/>
          <p:cNvSpPr txBox="1"/>
          <p:nvPr/>
        </p:nvSpPr>
        <p:spPr>
          <a:xfrm>
            <a:off x="6797041" y="105695"/>
            <a:ext cx="4947600" cy="8310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mo"/>
                <a:ea typeface="Arimo"/>
                <a:cs typeface="Arimo"/>
                <a:sym typeface="Arimo"/>
              </a:rPr>
              <a:t>Important features:</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0000"/>
                </a:solidFill>
                <a:latin typeface="Arimo"/>
                <a:ea typeface="Arimo"/>
                <a:cs typeface="Arimo"/>
                <a:sym typeface="Arimo"/>
              </a:rPr>
              <a:t>PageValues</a:t>
            </a:r>
            <a:r>
              <a:rPr lang="en-US" sz="1600" b="0" i="0" u="none" strike="noStrike" cap="none">
                <a:solidFill>
                  <a:schemeClr val="dk1"/>
                </a:solidFill>
                <a:latin typeface="Arimo"/>
                <a:ea typeface="Arimo"/>
                <a:cs typeface="Arimo"/>
                <a:sym typeface="Arimo"/>
              </a:rPr>
              <a:t>, </a:t>
            </a:r>
            <a:r>
              <a:rPr lang="en-US" sz="1600" b="0" i="0" u="none" strike="noStrike" cap="none">
                <a:solidFill>
                  <a:srgbClr val="00B050"/>
                </a:solidFill>
                <a:latin typeface="Arimo"/>
                <a:ea typeface="Arimo"/>
                <a:cs typeface="Arimo"/>
                <a:sym typeface="Arimo"/>
              </a:rPr>
              <a:t>Month_Nov</a:t>
            </a:r>
            <a:r>
              <a:rPr lang="en-US" sz="1600" b="0" i="0" u="none" strike="noStrike" cap="none">
                <a:solidFill>
                  <a:schemeClr val="dk1"/>
                </a:solidFill>
                <a:latin typeface="Arimo"/>
                <a:ea typeface="Arimo"/>
                <a:cs typeface="Arimo"/>
                <a:sym typeface="Arimo"/>
              </a:rPr>
              <a:t>, </a:t>
            </a:r>
            <a:r>
              <a:rPr lang="en-US" sz="1600" b="0" i="0" u="none" strike="noStrike" cap="none">
                <a:solidFill>
                  <a:srgbClr val="00B0F0"/>
                </a:solidFill>
                <a:latin typeface="Arimo"/>
                <a:ea typeface="Arimo"/>
                <a:cs typeface="Arimo"/>
                <a:sym typeface="Arimo"/>
              </a:rPr>
              <a:t>ExitRates</a:t>
            </a:r>
            <a:r>
              <a:rPr lang="en-US" sz="1600" b="0" i="0" u="none" strike="noStrike" cap="none">
                <a:solidFill>
                  <a:schemeClr val="dk1"/>
                </a:solidFill>
                <a:latin typeface="Arimo"/>
                <a:ea typeface="Arimo"/>
                <a:cs typeface="Arimo"/>
                <a:sym typeface="Arimo"/>
              </a:rPr>
              <a:t>, </a:t>
            </a:r>
            <a:r>
              <a:rPr lang="en-US" sz="1600" b="0" i="0" u="none" strike="noStrike" cap="none">
                <a:solidFill>
                  <a:srgbClr val="7030A0"/>
                </a:solidFill>
                <a:latin typeface="Arimo"/>
                <a:ea typeface="Arimo"/>
                <a:cs typeface="Arimo"/>
                <a:sym typeface="Arimo"/>
              </a:rPr>
              <a:t>Administrative_Duration</a:t>
            </a:r>
            <a:r>
              <a:rPr lang="en-US" sz="1600" b="0" i="0" u="none" strike="noStrike" cap="none">
                <a:solidFill>
                  <a:schemeClr val="dk1"/>
                </a:solidFill>
                <a:latin typeface="Arimo"/>
                <a:ea typeface="Arimo"/>
                <a:cs typeface="Arimo"/>
                <a:sym typeface="Arimo"/>
              </a:rPr>
              <a:t>, </a:t>
            </a:r>
            <a:r>
              <a:rPr lang="en-US" sz="1600" b="0" i="0" u="none" strike="noStrike" cap="none">
                <a:solidFill>
                  <a:schemeClr val="accent4"/>
                </a:solidFill>
                <a:latin typeface="Arimo"/>
                <a:ea typeface="Arimo"/>
                <a:cs typeface="Arimo"/>
                <a:sym typeface="Arimo"/>
              </a:rPr>
              <a:t>ProductRelated</a:t>
            </a:r>
            <a:endParaRPr sz="1600" b="0" i="0" u="none" strike="noStrike" cap="none">
              <a:solidFill>
                <a:schemeClr val="accent4"/>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g120f7c89247_1_236"/>
          <p:cNvPicPr preferRelativeResize="0"/>
          <p:nvPr/>
        </p:nvPicPr>
        <p:blipFill rotWithShape="1">
          <a:blip r:embed="rId3">
            <a:alphaModFix/>
          </a:blip>
          <a:srcRect/>
          <a:stretch/>
        </p:blipFill>
        <p:spPr>
          <a:xfrm>
            <a:off x="5507082" y="1293284"/>
            <a:ext cx="5715000" cy="1609725"/>
          </a:xfrm>
          <a:prstGeom prst="rect">
            <a:avLst/>
          </a:prstGeom>
          <a:noFill/>
          <a:ln>
            <a:noFill/>
          </a:ln>
        </p:spPr>
      </p:pic>
      <p:sp>
        <p:nvSpPr>
          <p:cNvPr id="405" name="Google Shape;405;g120f7c89247_1_236"/>
          <p:cNvSpPr txBox="1"/>
          <p:nvPr/>
        </p:nvSpPr>
        <p:spPr>
          <a:xfrm>
            <a:off x="2927719" y="1535887"/>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400"/>
              <a:buFont typeface="Arial"/>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Accuracy: 0.89</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TPR: 0.51</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TNR: 0.94</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F1 Score: 0.60</a:t>
            </a:r>
            <a:endParaRPr sz="1400" b="0" i="0" u="none" strike="noStrike" cap="none">
              <a:solidFill>
                <a:schemeClr val="dk1"/>
              </a:solidFill>
              <a:latin typeface="Microsoft Yahei"/>
              <a:ea typeface="Microsoft Yahei"/>
              <a:cs typeface="Microsoft Yahei"/>
              <a:sym typeface="Microsoft Yahei"/>
            </a:endParaRPr>
          </a:p>
        </p:txBody>
      </p:sp>
      <p:sp>
        <p:nvSpPr>
          <p:cNvPr id="406" name="Google Shape;406;g120f7c89247_1_236"/>
          <p:cNvSpPr txBox="1"/>
          <p:nvPr/>
        </p:nvSpPr>
        <p:spPr>
          <a:xfrm>
            <a:off x="638748" y="255835"/>
            <a:ext cx="5457300" cy="523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mo"/>
                <a:ea typeface="Arimo"/>
                <a:cs typeface="Arimo"/>
                <a:sym typeface="Arimo"/>
              </a:rPr>
              <a:t>Basic Model – Random Forest</a:t>
            </a:r>
            <a:endParaRPr sz="2800" b="0" i="0" u="none" strike="noStrike" cap="none">
              <a:solidFill>
                <a:schemeClr val="dk1"/>
              </a:solidFill>
              <a:latin typeface="Arimo"/>
              <a:ea typeface="Arimo"/>
              <a:cs typeface="Arimo"/>
              <a:sym typeface="Arimo"/>
            </a:endParaRPr>
          </a:p>
        </p:txBody>
      </p:sp>
      <p:cxnSp>
        <p:nvCxnSpPr>
          <p:cNvPr id="407" name="Google Shape;407;g120f7c89247_1_236"/>
          <p:cNvCxnSpPr/>
          <p:nvPr/>
        </p:nvCxnSpPr>
        <p:spPr>
          <a:xfrm flipH="1">
            <a:off x="576561" y="372650"/>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408" name="Google Shape;408;g120f7c89247_1_236"/>
          <p:cNvSpPr txBox="1"/>
          <p:nvPr/>
        </p:nvSpPr>
        <p:spPr>
          <a:xfrm>
            <a:off x="675859" y="711287"/>
            <a:ext cx="7749600" cy="369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mo"/>
                <a:ea typeface="Arimo"/>
                <a:cs typeface="Arimo"/>
                <a:sym typeface="Arimo"/>
              </a:rPr>
              <a:t>Basic models using all the features as input</a:t>
            </a:r>
            <a:endParaRPr sz="1800" b="0" i="0" u="none" strike="noStrike" cap="none">
              <a:solidFill>
                <a:schemeClr val="dk1"/>
              </a:solidFill>
              <a:latin typeface="Arimo"/>
              <a:ea typeface="Arimo"/>
              <a:cs typeface="Arimo"/>
              <a:sym typeface="Arimo"/>
            </a:endParaRPr>
          </a:p>
        </p:txBody>
      </p:sp>
      <p:sp>
        <p:nvSpPr>
          <p:cNvPr id="409" name="Google Shape;409;g120f7c89247_1_236"/>
          <p:cNvSpPr txBox="1"/>
          <p:nvPr/>
        </p:nvSpPr>
        <p:spPr>
          <a:xfrm>
            <a:off x="675859" y="1029187"/>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CD00"/>
                </a:solidFill>
                <a:latin typeface="Microsoft Yahei"/>
                <a:ea typeface="Microsoft Yahei"/>
                <a:cs typeface="Microsoft Yahei"/>
                <a:sym typeface="Microsoft Yahei"/>
              </a:rPr>
              <a:t>Without oversampling</a:t>
            </a:r>
            <a:endParaRPr sz="1400" b="0" i="0" u="none" strike="noStrike" cap="none">
              <a:solidFill>
                <a:srgbClr val="000000"/>
              </a:solidFill>
              <a:latin typeface="Arial"/>
              <a:ea typeface="Arial"/>
              <a:cs typeface="Arial"/>
              <a:sym typeface="Arial"/>
            </a:endParaRPr>
          </a:p>
        </p:txBody>
      </p:sp>
      <p:pic>
        <p:nvPicPr>
          <p:cNvPr id="410" name="Google Shape;410;g120f7c89247_1_236"/>
          <p:cNvPicPr preferRelativeResize="0"/>
          <p:nvPr/>
        </p:nvPicPr>
        <p:blipFill rotWithShape="1">
          <a:blip r:embed="rId4">
            <a:alphaModFix/>
          </a:blip>
          <a:srcRect l="83939" t="82931" r="822" b="7696"/>
          <a:stretch/>
        </p:blipFill>
        <p:spPr>
          <a:xfrm>
            <a:off x="11054024" y="1899787"/>
            <a:ext cx="998455" cy="546899"/>
          </a:xfrm>
          <a:prstGeom prst="rect">
            <a:avLst/>
          </a:prstGeom>
          <a:noFill/>
          <a:ln>
            <a:noFill/>
          </a:ln>
        </p:spPr>
      </p:pic>
      <p:pic>
        <p:nvPicPr>
          <p:cNvPr id="411" name="Google Shape;411;g120f7c89247_1_236"/>
          <p:cNvPicPr preferRelativeResize="0"/>
          <p:nvPr/>
        </p:nvPicPr>
        <p:blipFill rotWithShape="1">
          <a:blip r:embed="rId4">
            <a:alphaModFix/>
          </a:blip>
          <a:srcRect l="27415" t="96391"/>
          <a:stretch/>
        </p:blipFill>
        <p:spPr>
          <a:xfrm>
            <a:off x="6834156" y="1065243"/>
            <a:ext cx="4481574" cy="198435"/>
          </a:xfrm>
          <a:prstGeom prst="rect">
            <a:avLst/>
          </a:prstGeom>
          <a:noFill/>
          <a:ln>
            <a:noFill/>
          </a:ln>
        </p:spPr>
      </p:pic>
      <p:sp>
        <p:nvSpPr>
          <p:cNvPr id="412" name="Google Shape;412;g120f7c89247_1_236"/>
          <p:cNvSpPr txBox="1"/>
          <p:nvPr/>
        </p:nvSpPr>
        <p:spPr>
          <a:xfrm>
            <a:off x="2964829" y="3454696"/>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Accuracy: 0.89</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TPR: 0.76</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TNR: 0.91</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F1 Score: 0.68</a:t>
            </a:r>
            <a:endParaRPr sz="1400" b="0" i="0" u="none" strike="noStrike" cap="none">
              <a:solidFill>
                <a:schemeClr val="dk1"/>
              </a:solidFill>
              <a:latin typeface="Microsoft Yahei"/>
              <a:ea typeface="Microsoft Yahei"/>
              <a:cs typeface="Microsoft Yahei"/>
              <a:sym typeface="Microsoft Yahei"/>
            </a:endParaRPr>
          </a:p>
        </p:txBody>
      </p:sp>
      <p:sp>
        <p:nvSpPr>
          <p:cNvPr id="413" name="Google Shape;413;g120f7c89247_1_236"/>
          <p:cNvSpPr txBox="1"/>
          <p:nvPr/>
        </p:nvSpPr>
        <p:spPr>
          <a:xfrm>
            <a:off x="712969" y="2947996"/>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CD00"/>
                </a:solidFill>
                <a:latin typeface="Microsoft Yahei"/>
                <a:ea typeface="Microsoft Yahei"/>
                <a:cs typeface="Microsoft Yahei"/>
                <a:sym typeface="Microsoft Yahei"/>
              </a:rPr>
              <a:t>SMOTE oversampling</a:t>
            </a:r>
            <a:endParaRPr sz="1400" b="0" i="0" u="none" strike="noStrike" cap="none">
              <a:solidFill>
                <a:srgbClr val="000000"/>
              </a:solidFill>
              <a:latin typeface="Arial"/>
              <a:ea typeface="Arial"/>
              <a:cs typeface="Arial"/>
              <a:sym typeface="Arial"/>
            </a:endParaRPr>
          </a:p>
        </p:txBody>
      </p:sp>
      <p:sp>
        <p:nvSpPr>
          <p:cNvPr id="414" name="Google Shape;414;g120f7c89247_1_236"/>
          <p:cNvSpPr txBox="1"/>
          <p:nvPr/>
        </p:nvSpPr>
        <p:spPr>
          <a:xfrm>
            <a:off x="2918388" y="5373505"/>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Accuracy: 0.89</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TPR: 0.70</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TNR: 0.92</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F1 Score: 0.66</a:t>
            </a:r>
            <a:endParaRPr/>
          </a:p>
        </p:txBody>
      </p:sp>
      <p:sp>
        <p:nvSpPr>
          <p:cNvPr id="415" name="Google Shape;415;g120f7c89247_1_236"/>
          <p:cNvSpPr txBox="1"/>
          <p:nvPr/>
        </p:nvSpPr>
        <p:spPr>
          <a:xfrm>
            <a:off x="666528" y="4866805"/>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CD00"/>
                </a:solidFill>
                <a:latin typeface="Microsoft Yahei"/>
                <a:ea typeface="Microsoft Yahei"/>
                <a:cs typeface="Microsoft Yahei"/>
                <a:sym typeface="Microsoft Yahei"/>
              </a:rPr>
              <a:t>ROS oversampling</a:t>
            </a:r>
            <a:endParaRPr sz="1400" b="0" i="0" u="none" strike="noStrike" cap="none">
              <a:solidFill>
                <a:srgbClr val="000000"/>
              </a:solidFill>
              <a:latin typeface="Arial"/>
              <a:ea typeface="Arial"/>
              <a:cs typeface="Arial"/>
              <a:sym typeface="Arial"/>
            </a:endParaRPr>
          </a:p>
        </p:txBody>
      </p:sp>
      <p:sp>
        <p:nvSpPr>
          <p:cNvPr id="416" name="Google Shape;416;g120f7c89247_1_236"/>
          <p:cNvSpPr/>
          <p:nvPr/>
        </p:nvSpPr>
        <p:spPr>
          <a:xfrm>
            <a:off x="675859" y="1475014"/>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n_estimators = 20</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criterion =‘entropy’</a:t>
            </a:r>
            <a:br>
              <a:rPr lang="en-US" sz="1100" b="0" i="0" u="none" strike="noStrike" cap="none">
                <a:solidFill>
                  <a:schemeClr val="dk1"/>
                </a:solidFill>
                <a:latin typeface="Microsoft Yahei"/>
                <a:ea typeface="Microsoft Yahei"/>
                <a:cs typeface="Microsoft Yahei"/>
                <a:sym typeface="Microsoft Yahei"/>
              </a:rPr>
            </a:br>
            <a:r>
              <a:rPr lang="en-US" sz="1100" b="0" i="0" u="none" strike="noStrike" cap="none">
                <a:solidFill>
                  <a:schemeClr val="dk1"/>
                </a:solidFill>
                <a:latin typeface="Microsoft Yahei"/>
                <a:ea typeface="Microsoft Yahei"/>
                <a:cs typeface="Microsoft Yahei"/>
                <a:sym typeface="Microsoft Yahei"/>
              </a:rPr>
              <a:t>min_samples_leaf = 2</a:t>
            </a:r>
            <a:endParaRPr sz="1100" b="0" i="0" u="none" strike="noStrike" cap="none">
              <a:solidFill>
                <a:schemeClr val="dk1"/>
              </a:solidFill>
              <a:latin typeface="Microsoft Yahei"/>
              <a:ea typeface="Microsoft Yahei"/>
              <a:cs typeface="Microsoft Yahei"/>
              <a:sym typeface="Microsoft Yahei"/>
            </a:endParaRPr>
          </a:p>
        </p:txBody>
      </p:sp>
      <p:sp>
        <p:nvSpPr>
          <p:cNvPr id="417" name="Google Shape;417;g120f7c89247_1_236"/>
          <p:cNvSpPr/>
          <p:nvPr/>
        </p:nvSpPr>
        <p:spPr>
          <a:xfrm>
            <a:off x="675859" y="3448950"/>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n_estimators = 20</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criterion =‘entropy’</a:t>
            </a:r>
            <a:br>
              <a:rPr lang="en-US" sz="1100" b="0" i="0" u="none" strike="noStrike" cap="none">
                <a:solidFill>
                  <a:schemeClr val="dk1"/>
                </a:solidFill>
                <a:latin typeface="Microsoft Yahei"/>
                <a:ea typeface="Microsoft Yahei"/>
                <a:cs typeface="Microsoft Yahei"/>
                <a:sym typeface="Microsoft Yahei"/>
              </a:rPr>
            </a:br>
            <a:r>
              <a:rPr lang="en-US" sz="1100" b="0" i="0" u="none" strike="noStrike" cap="none">
                <a:solidFill>
                  <a:schemeClr val="dk1"/>
                </a:solidFill>
                <a:latin typeface="Microsoft Yahei"/>
                <a:ea typeface="Microsoft Yahei"/>
                <a:cs typeface="Microsoft Yahei"/>
                <a:sym typeface="Microsoft Yahei"/>
              </a:rPr>
              <a:t>min_samples_leaf = 2</a:t>
            </a:r>
            <a:endParaRPr sz="1100" b="0" i="0" u="none" strike="noStrike" cap="none">
              <a:solidFill>
                <a:schemeClr val="dk1"/>
              </a:solidFill>
              <a:latin typeface="Microsoft Yahei"/>
              <a:ea typeface="Microsoft Yahei"/>
              <a:cs typeface="Microsoft Yahei"/>
              <a:sym typeface="Microsoft Yahei"/>
            </a:endParaRPr>
          </a:p>
        </p:txBody>
      </p:sp>
      <p:sp>
        <p:nvSpPr>
          <p:cNvPr id="418" name="Google Shape;418;g120f7c89247_1_236"/>
          <p:cNvSpPr/>
          <p:nvPr/>
        </p:nvSpPr>
        <p:spPr>
          <a:xfrm>
            <a:off x="666528" y="5355435"/>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n_estimators = 20</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criterion =‘entropy’</a:t>
            </a:r>
            <a:br>
              <a:rPr lang="en-US" sz="1100" b="0" i="0" u="none" strike="noStrike" cap="none">
                <a:solidFill>
                  <a:schemeClr val="dk1"/>
                </a:solidFill>
                <a:latin typeface="Microsoft Yahei"/>
                <a:ea typeface="Microsoft Yahei"/>
                <a:cs typeface="Microsoft Yahei"/>
                <a:sym typeface="Microsoft Yahei"/>
              </a:rPr>
            </a:br>
            <a:r>
              <a:rPr lang="en-US" sz="1100" b="0" i="0" u="none" strike="noStrike" cap="none">
                <a:solidFill>
                  <a:schemeClr val="dk1"/>
                </a:solidFill>
                <a:latin typeface="Microsoft Yahei"/>
                <a:ea typeface="Microsoft Yahei"/>
                <a:cs typeface="Microsoft Yahei"/>
                <a:sym typeface="Microsoft Yahei"/>
              </a:rPr>
              <a:t>min_samples_leaf = 2</a:t>
            </a:r>
            <a:endParaRPr sz="1100" b="0" i="0" u="none" strike="noStrike" cap="none">
              <a:solidFill>
                <a:schemeClr val="dk1"/>
              </a:solidFill>
              <a:latin typeface="Microsoft Yahei"/>
              <a:ea typeface="Microsoft Yahei"/>
              <a:cs typeface="Microsoft Yahei"/>
              <a:sym typeface="Microsoft Yahei"/>
            </a:endParaRPr>
          </a:p>
        </p:txBody>
      </p:sp>
      <p:sp>
        <p:nvSpPr>
          <p:cNvPr id="419" name="Google Shape;419;g120f7c89247_1_236"/>
          <p:cNvSpPr/>
          <p:nvPr/>
        </p:nvSpPr>
        <p:spPr>
          <a:xfrm>
            <a:off x="6583680" y="1357798"/>
            <a:ext cx="4556700" cy="2343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20" name="Google Shape;420;g120f7c89247_1_236"/>
          <p:cNvSpPr/>
          <p:nvPr/>
        </p:nvSpPr>
        <p:spPr>
          <a:xfrm>
            <a:off x="6583680" y="1571158"/>
            <a:ext cx="1747200" cy="234300"/>
          </a:xfrm>
          <a:prstGeom prst="rect">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21" name="Google Shape;421;g120f7c89247_1_236"/>
          <p:cNvSpPr/>
          <p:nvPr/>
        </p:nvSpPr>
        <p:spPr>
          <a:xfrm>
            <a:off x="6675120" y="1794678"/>
            <a:ext cx="1390200" cy="254700"/>
          </a:xfrm>
          <a:prstGeom prst="rect">
            <a:avLst/>
          </a:prstGeom>
          <a:noFill/>
          <a:ln w="1905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B0F0"/>
              </a:solidFill>
              <a:latin typeface="Arial"/>
              <a:ea typeface="Arial"/>
              <a:cs typeface="Arial"/>
              <a:sym typeface="Arial"/>
            </a:endParaRPr>
          </a:p>
        </p:txBody>
      </p:sp>
      <p:sp>
        <p:nvSpPr>
          <p:cNvPr id="422" name="Google Shape;422;g120f7c89247_1_236"/>
          <p:cNvSpPr/>
          <p:nvPr/>
        </p:nvSpPr>
        <p:spPr>
          <a:xfrm>
            <a:off x="5791201" y="2221398"/>
            <a:ext cx="1910100" cy="233400"/>
          </a:xfrm>
          <a:prstGeom prst="rect">
            <a:avLst/>
          </a:prstGeom>
          <a:no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23" name="Google Shape;423;g120f7c89247_1_236"/>
          <p:cNvSpPr/>
          <p:nvPr/>
        </p:nvSpPr>
        <p:spPr>
          <a:xfrm>
            <a:off x="6410961" y="3318678"/>
            <a:ext cx="1280400" cy="226200"/>
          </a:xfrm>
          <a:prstGeom prst="rect">
            <a:avLst/>
          </a:prstGeom>
          <a:noFill/>
          <a:ln w="19050" cap="flat" cmpd="sng">
            <a:solidFill>
              <a:srgbClr val="7B7B7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24" name="Google Shape;424;g120f7c89247_1_236"/>
          <p:cNvSpPr txBox="1"/>
          <p:nvPr/>
        </p:nvSpPr>
        <p:spPr>
          <a:xfrm>
            <a:off x="6797041" y="105695"/>
            <a:ext cx="4947600" cy="8310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mo"/>
                <a:ea typeface="Arimo"/>
                <a:cs typeface="Arimo"/>
                <a:sym typeface="Arimo"/>
              </a:rPr>
              <a:t>Important features:</a:t>
            </a:r>
            <a:endParaRPr/>
          </a:p>
          <a:p>
            <a:pPr marL="0" marR="0" lvl="0" indent="0" algn="l" rtl="0">
              <a:lnSpc>
                <a:spcPct val="100000"/>
              </a:lnSpc>
              <a:spcBef>
                <a:spcPts val="0"/>
              </a:spcBef>
              <a:spcAft>
                <a:spcPts val="0"/>
              </a:spcAft>
              <a:buNone/>
            </a:pPr>
            <a:r>
              <a:rPr lang="en-US" sz="1600" b="0" i="0" u="none" strike="noStrike" cap="none">
                <a:solidFill>
                  <a:srgbClr val="FF0000"/>
                </a:solidFill>
                <a:latin typeface="Arimo"/>
                <a:ea typeface="Arimo"/>
                <a:cs typeface="Arimo"/>
                <a:sym typeface="Arimo"/>
              </a:rPr>
              <a:t>PageValues</a:t>
            </a:r>
            <a:r>
              <a:rPr lang="en-US" sz="1600" b="0" i="0" u="none" strike="noStrike" cap="none">
                <a:solidFill>
                  <a:schemeClr val="dk1"/>
                </a:solidFill>
                <a:latin typeface="Arimo"/>
                <a:ea typeface="Arimo"/>
                <a:cs typeface="Arimo"/>
                <a:sym typeface="Arimo"/>
              </a:rPr>
              <a:t>, </a:t>
            </a:r>
            <a:r>
              <a:rPr lang="en-US" sz="1600" b="0" i="0" u="none" strike="noStrike" cap="none">
                <a:solidFill>
                  <a:srgbClr val="00B050"/>
                </a:solidFill>
                <a:latin typeface="Arimo"/>
                <a:ea typeface="Arimo"/>
                <a:cs typeface="Arimo"/>
                <a:sym typeface="Arimo"/>
              </a:rPr>
              <a:t>Month_Nov</a:t>
            </a:r>
            <a:r>
              <a:rPr lang="en-US" sz="1600" b="0" i="0" u="none" strike="noStrike" cap="none">
                <a:solidFill>
                  <a:schemeClr val="dk1"/>
                </a:solidFill>
                <a:latin typeface="Arimo"/>
                <a:ea typeface="Arimo"/>
                <a:cs typeface="Arimo"/>
                <a:sym typeface="Arimo"/>
              </a:rPr>
              <a:t>, </a:t>
            </a:r>
            <a:r>
              <a:rPr lang="en-US" sz="1600" b="0" i="0" u="none" strike="noStrike" cap="none">
                <a:solidFill>
                  <a:srgbClr val="00B0F0"/>
                </a:solidFill>
                <a:latin typeface="Arimo"/>
                <a:ea typeface="Arimo"/>
                <a:cs typeface="Arimo"/>
                <a:sym typeface="Arimo"/>
              </a:rPr>
              <a:t>ExitRates</a:t>
            </a:r>
            <a:r>
              <a:rPr lang="en-US" sz="1600" b="0" i="0" u="none" strike="noStrike" cap="none">
                <a:solidFill>
                  <a:schemeClr val="dk1"/>
                </a:solidFill>
                <a:latin typeface="Arimo"/>
                <a:ea typeface="Arimo"/>
                <a:cs typeface="Arimo"/>
                <a:sym typeface="Arimo"/>
              </a:rPr>
              <a:t>,</a:t>
            </a:r>
            <a:r>
              <a:rPr lang="en-US" sz="1600" b="0" i="0" u="none" strike="noStrike" cap="none">
                <a:solidFill>
                  <a:srgbClr val="AEABAB"/>
                </a:solidFill>
                <a:latin typeface="Arimo"/>
                <a:ea typeface="Arimo"/>
                <a:cs typeface="Arimo"/>
                <a:sym typeface="Arimo"/>
              </a:rPr>
              <a:t> Administrative,</a:t>
            </a:r>
            <a:r>
              <a:rPr lang="en-US" sz="1600" b="0" i="0" u="none" strike="noStrike" cap="none">
                <a:solidFill>
                  <a:schemeClr val="dk1"/>
                </a:solidFill>
                <a:latin typeface="Arimo"/>
                <a:ea typeface="Arimo"/>
                <a:cs typeface="Arimo"/>
                <a:sym typeface="Arimo"/>
              </a:rPr>
              <a:t> </a:t>
            </a:r>
            <a:r>
              <a:rPr lang="en-US" sz="1600" b="0" i="0" u="none" strike="noStrike" cap="none">
                <a:solidFill>
                  <a:srgbClr val="7030A0"/>
                </a:solidFill>
                <a:latin typeface="Arimo"/>
                <a:ea typeface="Arimo"/>
                <a:cs typeface="Arimo"/>
                <a:sym typeface="Arimo"/>
              </a:rPr>
              <a:t>ProductRelated_Duration</a:t>
            </a:r>
            <a:r>
              <a:rPr lang="en-US" sz="1600" b="0" i="0" u="none" strike="noStrike" cap="none">
                <a:solidFill>
                  <a:schemeClr val="dk1"/>
                </a:solidFill>
                <a:latin typeface="Arimo"/>
                <a:ea typeface="Arimo"/>
                <a:cs typeface="Arimo"/>
                <a:sym typeface="Arimo"/>
              </a:rPr>
              <a:t>, </a:t>
            </a:r>
            <a:r>
              <a:rPr lang="en-US" sz="1600" b="0" i="0" u="none" strike="noStrike" cap="none">
                <a:solidFill>
                  <a:schemeClr val="accent4"/>
                </a:solidFill>
                <a:latin typeface="Arimo"/>
                <a:ea typeface="Arimo"/>
                <a:cs typeface="Arimo"/>
                <a:sym typeface="Arimo"/>
              </a:rPr>
              <a:t>BounceRates,</a:t>
            </a:r>
            <a:endParaRPr sz="1600" b="0" i="0" u="none" strike="noStrike" cap="none">
              <a:solidFill>
                <a:srgbClr val="AEABAB"/>
              </a:solidFill>
              <a:latin typeface="Arimo"/>
              <a:ea typeface="Arimo"/>
              <a:cs typeface="Arimo"/>
              <a:sym typeface="Arimo"/>
            </a:endParaRPr>
          </a:p>
        </p:txBody>
      </p:sp>
      <p:pic>
        <p:nvPicPr>
          <p:cNvPr id="425" name="Google Shape;425;g120f7c89247_1_236"/>
          <p:cNvPicPr preferRelativeResize="0"/>
          <p:nvPr/>
        </p:nvPicPr>
        <p:blipFill rotWithShape="1">
          <a:blip r:embed="rId5">
            <a:alphaModFix/>
          </a:blip>
          <a:srcRect/>
          <a:stretch/>
        </p:blipFill>
        <p:spPr>
          <a:xfrm>
            <a:off x="5788024" y="5090036"/>
            <a:ext cx="5400675" cy="1590675"/>
          </a:xfrm>
          <a:prstGeom prst="rect">
            <a:avLst/>
          </a:prstGeom>
          <a:noFill/>
          <a:ln>
            <a:noFill/>
          </a:ln>
        </p:spPr>
      </p:pic>
      <p:pic>
        <p:nvPicPr>
          <p:cNvPr id="426" name="Google Shape;426;g120f7c89247_1_236"/>
          <p:cNvPicPr preferRelativeResize="0"/>
          <p:nvPr/>
        </p:nvPicPr>
        <p:blipFill rotWithShape="1">
          <a:blip r:embed="rId6">
            <a:alphaModFix/>
          </a:blip>
          <a:srcRect/>
          <a:stretch/>
        </p:blipFill>
        <p:spPr>
          <a:xfrm>
            <a:off x="5502631" y="3097821"/>
            <a:ext cx="5676900" cy="1552575"/>
          </a:xfrm>
          <a:prstGeom prst="rect">
            <a:avLst/>
          </a:prstGeom>
          <a:noFill/>
          <a:ln>
            <a:noFill/>
          </a:ln>
        </p:spPr>
      </p:pic>
      <p:pic>
        <p:nvPicPr>
          <p:cNvPr id="427" name="Google Shape;427;g120f7c89247_1_236"/>
          <p:cNvPicPr preferRelativeResize="0"/>
          <p:nvPr/>
        </p:nvPicPr>
        <p:blipFill rotWithShape="1">
          <a:blip r:embed="rId4">
            <a:alphaModFix/>
          </a:blip>
          <a:srcRect l="83939" t="82931" r="822" b="7696"/>
          <a:stretch/>
        </p:blipFill>
        <p:spPr>
          <a:xfrm>
            <a:off x="11063355" y="5479010"/>
            <a:ext cx="998455" cy="546899"/>
          </a:xfrm>
          <a:prstGeom prst="rect">
            <a:avLst/>
          </a:prstGeom>
          <a:noFill/>
          <a:ln>
            <a:noFill/>
          </a:ln>
        </p:spPr>
      </p:pic>
      <p:sp>
        <p:nvSpPr>
          <p:cNvPr id="428" name="Google Shape;428;g120f7c89247_1_236"/>
          <p:cNvSpPr/>
          <p:nvPr/>
        </p:nvSpPr>
        <p:spPr>
          <a:xfrm>
            <a:off x="11000354" y="6109738"/>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Arial"/>
                <a:ea typeface="Arial"/>
                <a:cs typeface="Arial"/>
                <a:sym typeface="Arial"/>
              </a:rPr>
              <a:t>10</a:t>
            </a:r>
            <a:endParaRPr sz="2800" b="0" i="0" u="none" strike="noStrike" cap="none" dirty="0">
              <a:solidFill>
                <a:schemeClr val="lt1"/>
              </a:solidFill>
              <a:latin typeface="Arial"/>
              <a:ea typeface="Arial"/>
              <a:cs typeface="Arial"/>
              <a:sym typeface="Arial"/>
            </a:endParaRPr>
          </a:p>
        </p:txBody>
      </p:sp>
      <p:pic>
        <p:nvPicPr>
          <p:cNvPr id="429" name="Google Shape;429;g120f7c89247_1_236"/>
          <p:cNvPicPr preferRelativeResize="0"/>
          <p:nvPr/>
        </p:nvPicPr>
        <p:blipFill rotWithShape="1">
          <a:blip r:embed="rId4">
            <a:alphaModFix/>
          </a:blip>
          <a:srcRect l="83939" t="82931" r="822" b="7696"/>
          <a:stretch/>
        </p:blipFill>
        <p:spPr>
          <a:xfrm>
            <a:off x="11054024" y="3712144"/>
            <a:ext cx="998455" cy="546899"/>
          </a:xfrm>
          <a:prstGeom prst="rect">
            <a:avLst/>
          </a:prstGeom>
          <a:noFill/>
          <a:ln>
            <a:noFill/>
          </a:ln>
        </p:spPr>
      </p:pic>
      <p:sp>
        <p:nvSpPr>
          <p:cNvPr id="430" name="Google Shape;430;g120f7c89247_1_236"/>
          <p:cNvSpPr/>
          <p:nvPr/>
        </p:nvSpPr>
        <p:spPr>
          <a:xfrm>
            <a:off x="6583680" y="5105534"/>
            <a:ext cx="4556700" cy="2358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31" name="Google Shape;431;g120f7c89247_1_236"/>
          <p:cNvSpPr/>
          <p:nvPr/>
        </p:nvSpPr>
        <p:spPr>
          <a:xfrm>
            <a:off x="6583681" y="3752914"/>
            <a:ext cx="1300500" cy="226800"/>
          </a:xfrm>
          <a:prstGeom prst="rect">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32" name="Google Shape;432;g120f7c89247_1_236"/>
          <p:cNvSpPr/>
          <p:nvPr/>
        </p:nvSpPr>
        <p:spPr>
          <a:xfrm>
            <a:off x="6583680" y="3116714"/>
            <a:ext cx="4556700" cy="2358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33" name="Google Shape;433;g120f7c89247_1_236"/>
          <p:cNvSpPr/>
          <p:nvPr/>
        </p:nvSpPr>
        <p:spPr>
          <a:xfrm>
            <a:off x="6583680" y="5310038"/>
            <a:ext cx="1481700" cy="233400"/>
          </a:xfrm>
          <a:prstGeom prst="rect">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34" name="Google Shape;434;g120f7c89247_1_236"/>
          <p:cNvSpPr/>
          <p:nvPr/>
        </p:nvSpPr>
        <p:spPr>
          <a:xfrm>
            <a:off x="5821681" y="3999398"/>
            <a:ext cx="2021700" cy="210900"/>
          </a:xfrm>
          <a:prstGeom prst="rect">
            <a:avLst/>
          </a:prstGeom>
          <a:no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35" name="Google Shape;435;g120f7c89247_1_236"/>
          <p:cNvSpPr/>
          <p:nvPr/>
        </p:nvSpPr>
        <p:spPr>
          <a:xfrm>
            <a:off x="6675120" y="5767238"/>
            <a:ext cx="1168500" cy="212100"/>
          </a:xfrm>
          <a:prstGeom prst="rect">
            <a:avLst/>
          </a:prstGeom>
          <a:noFill/>
          <a:ln w="1905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B0F0"/>
              </a:solidFill>
              <a:latin typeface="Arial"/>
              <a:ea typeface="Arial"/>
              <a:cs typeface="Arial"/>
              <a:sym typeface="Arial"/>
            </a:endParaRPr>
          </a:p>
        </p:txBody>
      </p:sp>
      <p:sp>
        <p:nvSpPr>
          <p:cNvPr id="436" name="Google Shape;436;g120f7c89247_1_236"/>
          <p:cNvSpPr/>
          <p:nvPr/>
        </p:nvSpPr>
        <p:spPr>
          <a:xfrm>
            <a:off x="5831841" y="6011079"/>
            <a:ext cx="2011800" cy="228900"/>
          </a:xfrm>
          <a:prstGeom prst="rect">
            <a:avLst/>
          </a:prstGeom>
          <a:noFill/>
          <a:ln w="1905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37" name="Google Shape;437;g120f7c89247_1_236"/>
          <p:cNvSpPr/>
          <p:nvPr/>
        </p:nvSpPr>
        <p:spPr>
          <a:xfrm>
            <a:off x="6451600" y="4222918"/>
            <a:ext cx="1452900" cy="1821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38" name="Google Shape;438;g120f7c89247_1_236"/>
          <p:cNvSpPr/>
          <p:nvPr/>
        </p:nvSpPr>
        <p:spPr>
          <a:xfrm>
            <a:off x="6664960" y="4415958"/>
            <a:ext cx="1178700" cy="213300"/>
          </a:xfrm>
          <a:prstGeom prst="rect">
            <a:avLst/>
          </a:prstGeom>
          <a:noFill/>
          <a:ln w="1905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B0F0"/>
              </a:solidFill>
              <a:latin typeface="Arial"/>
              <a:ea typeface="Arial"/>
              <a:cs typeface="Arial"/>
              <a:sym typeface="Arial"/>
            </a:endParaRPr>
          </a:p>
        </p:txBody>
      </p:sp>
      <p:sp>
        <p:nvSpPr>
          <p:cNvPr id="439" name="Google Shape;439;g120f7c89247_1_236"/>
          <p:cNvSpPr/>
          <p:nvPr/>
        </p:nvSpPr>
        <p:spPr>
          <a:xfrm>
            <a:off x="6463542" y="5564038"/>
            <a:ext cx="1481700" cy="2121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40" name="Google Shape;440;g120f7c89247_1_236"/>
          <p:cNvSpPr/>
          <p:nvPr/>
        </p:nvSpPr>
        <p:spPr>
          <a:xfrm>
            <a:off x="6471920" y="2028358"/>
            <a:ext cx="1452900" cy="210900"/>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41" name="Google Shape;441;g120f7c89247_1_236"/>
          <p:cNvSpPr/>
          <p:nvPr/>
        </p:nvSpPr>
        <p:spPr>
          <a:xfrm>
            <a:off x="6360161" y="3349158"/>
            <a:ext cx="1534200" cy="195000"/>
          </a:xfrm>
          <a:prstGeom prst="rect">
            <a:avLst/>
          </a:prstGeom>
          <a:noFill/>
          <a:ln w="19050" cap="flat" cmpd="sng">
            <a:solidFill>
              <a:srgbClr val="7B7B7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42" name="Google Shape;442;g120f7c89247_1_236"/>
          <p:cNvSpPr/>
          <p:nvPr/>
        </p:nvSpPr>
        <p:spPr>
          <a:xfrm>
            <a:off x="6350001" y="2668438"/>
            <a:ext cx="1280400" cy="226200"/>
          </a:xfrm>
          <a:prstGeom prst="rect">
            <a:avLst/>
          </a:prstGeom>
          <a:noFill/>
          <a:ln w="19050" cap="flat" cmpd="sng">
            <a:solidFill>
              <a:srgbClr val="7B7B7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43" name="Google Shape;443;g120f7c89247_1_236"/>
          <p:cNvSpPr/>
          <p:nvPr/>
        </p:nvSpPr>
        <p:spPr>
          <a:xfrm>
            <a:off x="6400801" y="6437798"/>
            <a:ext cx="1280400" cy="226200"/>
          </a:xfrm>
          <a:prstGeom prst="rect">
            <a:avLst/>
          </a:prstGeom>
          <a:noFill/>
          <a:ln w="19050" cap="flat" cmpd="sng">
            <a:solidFill>
              <a:srgbClr val="7B7B7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20f7c89247_1_279"/>
          <p:cNvSpPr txBox="1"/>
          <p:nvPr/>
        </p:nvSpPr>
        <p:spPr>
          <a:xfrm>
            <a:off x="9074519" y="1535887"/>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400"/>
              <a:buFont typeface="Arial"/>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Accuracy: 0.87</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TPR: 0.55</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TNR: 0.93</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F1 Score: 0.57</a:t>
            </a:r>
            <a:endParaRPr sz="1400" b="0" i="0" u="none" strike="noStrike" cap="none">
              <a:solidFill>
                <a:schemeClr val="dk1"/>
              </a:solidFill>
              <a:latin typeface="Microsoft Yahei"/>
              <a:ea typeface="Microsoft Yahei"/>
              <a:cs typeface="Microsoft Yahei"/>
              <a:sym typeface="Microsoft Yahei"/>
            </a:endParaRPr>
          </a:p>
        </p:txBody>
      </p:sp>
      <p:sp>
        <p:nvSpPr>
          <p:cNvPr id="449" name="Google Shape;449;g120f7c89247_1_279"/>
          <p:cNvSpPr txBox="1"/>
          <p:nvPr/>
        </p:nvSpPr>
        <p:spPr>
          <a:xfrm>
            <a:off x="638748" y="255835"/>
            <a:ext cx="5457300" cy="523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mo"/>
                <a:ea typeface="Arimo"/>
                <a:cs typeface="Arimo"/>
                <a:sym typeface="Arimo"/>
              </a:rPr>
              <a:t>Basic Model – SVM </a:t>
            </a:r>
            <a:endParaRPr sz="2800" b="0" i="0" u="none" strike="noStrike" cap="none">
              <a:solidFill>
                <a:schemeClr val="dk1"/>
              </a:solidFill>
              <a:latin typeface="Arimo"/>
              <a:ea typeface="Arimo"/>
              <a:cs typeface="Arimo"/>
              <a:sym typeface="Arimo"/>
            </a:endParaRPr>
          </a:p>
        </p:txBody>
      </p:sp>
      <p:cxnSp>
        <p:nvCxnSpPr>
          <p:cNvPr id="450" name="Google Shape;450;g120f7c89247_1_279"/>
          <p:cNvCxnSpPr/>
          <p:nvPr/>
        </p:nvCxnSpPr>
        <p:spPr>
          <a:xfrm flipH="1">
            <a:off x="576561" y="372650"/>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451" name="Google Shape;451;g120f7c89247_1_279"/>
          <p:cNvSpPr txBox="1"/>
          <p:nvPr/>
        </p:nvSpPr>
        <p:spPr>
          <a:xfrm>
            <a:off x="675859" y="711287"/>
            <a:ext cx="7749600" cy="369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mo"/>
                <a:ea typeface="Arimo"/>
                <a:cs typeface="Arimo"/>
                <a:sym typeface="Arimo"/>
              </a:rPr>
              <a:t>Basic models using all the features as input</a:t>
            </a:r>
            <a:endParaRPr sz="1800" b="0" i="0" u="none" strike="noStrike" cap="none">
              <a:solidFill>
                <a:schemeClr val="dk1"/>
              </a:solidFill>
              <a:latin typeface="Arimo"/>
              <a:ea typeface="Arimo"/>
              <a:cs typeface="Arimo"/>
              <a:sym typeface="Arimo"/>
            </a:endParaRPr>
          </a:p>
        </p:txBody>
      </p:sp>
      <p:sp>
        <p:nvSpPr>
          <p:cNvPr id="452" name="Google Shape;452;g120f7c89247_1_279"/>
          <p:cNvSpPr txBox="1"/>
          <p:nvPr/>
        </p:nvSpPr>
        <p:spPr>
          <a:xfrm>
            <a:off x="6822659" y="1029187"/>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CD00"/>
                </a:solidFill>
                <a:latin typeface="Microsoft Yahei"/>
                <a:ea typeface="Microsoft Yahei"/>
                <a:cs typeface="Microsoft Yahei"/>
                <a:sym typeface="Microsoft Yahei"/>
              </a:rPr>
              <a:t>Linear - Without oversampling</a:t>
            </a:r>
            <a:endParaRPr sz="1400" b="0" i="0" u="none" strike="noStrike" cap="none">
              <a:solidFill>
                <a:srgbClr val="000000"/>
              </a:solidFill>
              <a:latin typeface="Arial"/>
              <a:ea typeface="Arial"/>
              <a:cs typeface="Arial"/>
              <a:sym typeface="Arial"/>
            </a:endParaRPr>
          </a:p>
        </p:txBody>
      </p:sp>
      <p:sp>
        <p:nvSpPr>
          <p:cNvPr id="453" name="Google Shape;453;g120f7c89247_1_279"/>
          <p:cNvSpPr txBox="1"/>
          <p:nvPr/>
        </p:nvSpPr>
        <p:spPr>
          <a:xfrm>
            <a:off x="9111629" y="3454696"/>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Accuracy: 0.86</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TPR: 0.53</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TNR: 0.92</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F1 Score: 0.54</a:t>
            </a:r>
            <a:endParaRPr sz="1400" b="0" i="0" u="none" strike="noStrike" cap="none">
              <a:solidFill>
                <a:schemeClr val="dk1"/>
              </a:solidFill>
              <a:latin typeface="Microsoft Yahei"/>
              <a:ea typeface="Microsoft Yahei"/>
              <a:cs typeface="Microsoft Yahei"/>
              <a:sym typeface="Microsoft Yahei"/>
            </a:endParaRPr>
          </a:p>
        </p:txBody>
      </p:sp>
      <p:sp>
        <p:nvSpPr>
          <p:cNvPr id="454" name="Google Shape;454;g120f7c89247_1_279"/>
          <p:cNvSpPr txBox="1"/>
          <p:nvPr/>
        </p:nvSpPr>
        <p:spPr>
          <a:xfrm>
            <a:off x="6859769" y="2947996"/>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CD00"/>
                </a:solidFill>
                <a:latin typeface="Microsoft Yahei"/>
                <a:ea typeface="Microsoft Yahei"/>
                <a:cs typeface="Microsoft Yahei"/>
                <a:sym typeface="Microsoft Yahei"/>
              </a:rPr>
              <a:t>Linear - SMOTE oversampling</a:t>
            </a:r>
            <a:endParaRPr sz="1400" b="0" i="0" u="none" strike="noStrike" cap="none">
              <a:solidFill>
                <a:srgbClr val="000000"/>
              </a:solidFill>
              <a:latin typeface="Arial"/>
              <a:ea typeface="Arial"/>
              <a:cs typeface="Arial"/>
              <a:sym typeface="Arial"/>
            </a:endParaRPr>
          </a:p>
        </p:txBody>
      </p:sp>
      <p:sp>
        <p:nvSpPr>
          <p:cNvPr id="455" name="Google Shape;455;g120f7c89247_1_279"/>
          <p:cNvSpPr txBox="1"/>
          <p:nvPr/>
        </p:nvSpPr>
        <p:spPr>
          <a:xfrm>
            <a:off x="9065188" y="5373505"/>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Accuracy: 0.85</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TPR: 0.56</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TNR: 0.90</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F1 Score: 0.54</a:t>
            </a:r>
            <a:endParaRPr/>
          </a:p>
        </p:txBody>
      </p:sp>
      <p:sp>
        <p:nvSpPr>
          <p:cNvPr id="456" name="Google Shape;456;g120f7c89247_1_279"/>
          <p:cNvSpPr txBox="1"/>
          <p:nvPr/>
        </p:nvSpPr>
        <p:spPr>
          <a:xfrm>
            <a:off x="6813328" y="4866805"/>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CD00"/>
                </a:solidFill>
                <a:latin typeface="Microsoft Yahei"/>
                <a:ea typeface="Microsoft Yahei"/>
                <a:cs typeface="Microsoft Yahei"/>
                <a:sym typeface="Microsoft Yahei"/>
              </a:rPr>
              <a:t>Linear - ROS oversampling</a:t>
            </a:r>
            <a:endParaRPr sz="1400" b="0" i="0" u="none" strike="noStrike" cap="none">
              <a:solidFill>
                <a:srgbClr val="000000"/>
              </a:solidFill>
              <a:latin typeface="Arial"/>
              <a:ea typeface="Arial"/>
              <a:cs typeface="Arial"/>
              <a:sym typeface="Arial"/>
            </a:endParaRPr>
          </a:p>
        </p:txBody>
      </p:sp>
      <p:sp>
        <p:nvSpPr>
          <p:cNvPr id="457" name="Google Shape;457;g120f7c89247_1_279"/>
          <p:cNvSpPr/>
          <p:nvPr/>
        </p:nvSpPr>
        <p:spPr>
          <a:xfrm>
            <a:off x="6822659" y="1475014"/>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Kernel: Linear</a:t>
            </a:r>
            <a:endParaRPr/>
          </a:p>
          <a:p>
            <a:pPr marL="0" marR="0" lvl="0" indent="0" algn="ctr" rtl="0">
              <a:lnSpc>
                <a:spcPct val="120000"/>
              </a:lnSpc>
              <a:spcBef>
                <a:spcPts val="0"/>
              </a:spcBef>
              <a:spcAft>
                <a:spcPts val="0"/>
              </a:spcAft>
              <a:buNone/>
            </a:pPr>
            <a:endParaRPr sz="1400" b="1" i="1" u="sng" strike="noStrike" cap="none">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 = 100</a:t>
            </a:r>
            <a:endParaRPr sz="1100" b="0" i="0" u="none" strike="noStrike" cap="none">
              <a:solidFill>
                <a:schemeClr val="dk1"/>
              </a:solidFill>
              <a:latin typeface="Microsoft Yahei"/>
              <a:ea typeface="Microsoft Yahei"/>
              <a:cs typeface="Microsoft Yahei"/>
              <a:sym typeface="Microsoft Yahei"/>
            </a:endParaRPr>
          </a:p>
        </p:txBody>
      </p:sp>
      <p:sp>
        <p:nvSpPr>
          <p:cNvPr id="458" name="Google Shape;458;g120f7c89247_1_279"/>
          <p:cNvSpPr/>
          <p:nvPr/>
        </p:nvSpPr>
        <p:spPr>
          <a:xfrm>
            <a:off x="6822659" y="3448950"/>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Kernel: Linear</a:t>
            </a:r>
            <a:endParaRPr/>
          </a:p>
          <a:p>
            <a:pPr marL="0" marR="0" lvl="0" indent="0" algn="ctr" rtl="0">
              <a:lnSpc>
                <a:spcPct val="120000"/>
              </a:lnSpc>
              <a:spcBef>
                <a:spcPts val="0"/>
              </a:spcBef>
              <a:spcAft>
                <a:spcPts val="0"/>
              </a:spcAft>
              <a:buNone/>
            </a:pPr>
            <a:endParaRPr sz="1400" b="1" i="1" u="sng" strike="noStrike" cap="none">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 = 300</a:t>
            </a:r>
            <a:endParaRPr sz="1100" b="0" i="0" u="none" strike="noStrike" cap="none">
              <a:solidFill>
                <a:schemeClr val="dk1"/>
              </a:solidFill>
              <a:latin typeface="Microsoft Yahei"/>
              <a:ea typeface="Microsoft Yahei"/>
              <a:cs typeface="Microsoft Yahei"/>
              <a:sym typeface="Microsoft Yahei"/>
            </a:endParaRPr>
          </a:p>
        </p:txBody>
      </p:sp>
      <p:sp>
        <p:nvSpPr>
          <p:cNvPr id="459" name="Google Shape;459;g120f7c89247_1_279"/>
          <p:cNvSpPr/>
          <p:nvPr/>
        </p:nvSpPr>
        <p:spPr>
          <a:xfrm>
            <a:off x="6813328" y="5355435"/>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Kernel: Linear</a:t>
            </a:r>
            <a:endParaRPr/>
          </a:p>
          <a:p>
            <a:pPr marL="0" marR="0" lvl="0" indent="0" algn="ctr" rtl="0">
              <a:lnSpc>
                <a:spcPct val="120000"/>
              </a:lnSpc>
              <a:spcBef>
                <a:spcPts val="0"/>
              </a:spcBef>
              <a:spcAft>
                <a:spcPts val="0"/>
              </a:spcAft>
              <a:buNone/>
            </a:pPr>
            <a:endParaRPr sz="1400" b="1" i="1" u="sng" strike="noStrike" cap="none">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 = 100</a:t>
            </a:r>
            <a:endParaRPr sz="1100" b="0" i="0" u="none" strike="noStrike" cap="none">
              <a:solidFill>
                <a:schemeClr val="dk1"/>
              </a:solidFill>
              <a:latin typeface="Microsoft Yahei"/>
              <a:ea typeface="Microsoft Yahei"/>
              <a:cs typeface="Microsoft Yahei"/>
              <a:sym typeface="Microsoft Yahei"/>
            </a:endParaRPr>
          </a:p>
        </p:txBody>
      </p:sp>
      <p:sp>
        <p:nvSpPr>
          <p:cNvPr id="460" name="Google Shape;460;g120f7c89247_1_279"/>
          <p:cNvSpPr/>
          <p:nvPr/>
        </p:nvSpPr>
        <p:spPr>
          <a:xfrm>
            <a:off x="11015548" y="6104843"/>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Arial"/>
                <a:ea typeface="Arial"/>
                <a:cs typeface="Arial"/>
                <a:sym typeface="Arial"/>
              </a:rPr>
              <a:t>11</a:t>
            </a:r>
            <a:endParaRPr sz="2800" b="0" i="0" u="none" strike="noStrike" cap="none" dirty="0">
              <a:solidFill>
                <a:schemeClr val="lt1"/>
              </a:solidFill>
              <a:latin typeface="Arial"/>
              <a:ea typeface="Arial"/>
              <a:cs typeface="Arial"/>
              <a:sym typeface="Arial"/>
            </a:endParaRPr>
          </a:p>
        </p:txBody>
      </p:sp>
      <p:sp>
        <p:nvSpPr>
          <p:cNvPr id="461" name="Google Shape;461;g120f7c89247_1_279"/>
          <p:cNvSpPr txBox="1"/>
          <p:nvPr/>
        </p:nvSpPr>
        <p:spPr>
          <a:xfrm>
            <a:off x="2927719" y="1535887"/>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400"/>
              <a:buFont typeface="Arial"/>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Accuracy: 0.85</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TPR: 0.51</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TNR: 0.92</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F1 Score: 0.52</a:t>
            </a:r>
            <a:endParaRPr sz="1400" b="0" i="0" u="none" strike="noStrike" cap="none">
              <a:solidFill>
                <a:schemeClr val="dk1"/>
              </a:solidFill>
              <a:latin typeface="Microsoft Yahei"/>
              <a:ea typeface="Microsoft Yahei"/>
              <a:cs typeface="Microsoft Yahei"/>
              <a:sym typeface="Microsoft Yahei"/>
            </a:endParaRPr>
          </a:p>
        </p:txBody>
      </p:sp>
      <p:sp>
        <p:nvSpPr>
          <p:cNvPr id="462" name="Google Shape;462;g120f7c89247_1_279"/>
          <p:cNvSpPr txBox="1"/>
          <p:nvPr/>
        </p:nvSpPr>
        <p:spPr>
          <a:xfrm>
            <a:off x="675859" y="1029187"/>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CD00"/>
                </a:solidFill>
                <a:latin typeface="Microsoft Yahei"/>
                <a:ea typeface="Microsoft Yahei"/>
                <a:cs typeface="Microsoft Yahei"/>
                <a:sym typeface="Microsoft Yahei"/>
              </a:rPr>
              <a:t>RBF - Without oversampling</a:t>
            </a:r>
            <a:endParaRPr sz="1400" b="0" i="0" u="none" strike="noStrike" cap="none">
              <a:solidFill>
                <a:srgbClr val="000000"/>
              </a:solidFill>
              <a:latin typeface="Arial"/>
              <a:ea typeface="Arial"/>
              <a:cs typeface="Arial"/>
              <a:sym typeface="Arial"/>
            </a:endParaRPr>
          </a:p>
        </p:txBody>
      </p:sp>
      <p:sp>
        <p:nvSpPr>
          <p:cNvPr id="463" name="Google Shape;463;g120f7c89247_1_279"/>
          <p:cNvSpPr txBox="1"/>
          <p:nvPr/>
        </p:nvSpPr>
        <p:spPr>
          <a:xfrm>
            <a:off x="2964829" y="3454696"/>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Accuracy: 0.85</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TPR: 0.52</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TNR: 0.91</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Microsoft Yahei"/>
                <a:ea typeface="Microsoft Yahei"/>
                <a:cs typeface="Microsoft Yahei"/>
                <a:sym typeface="Microsoft Yahei"/>
              </a:rPr>
              <a:t>Test F1 Score: 0.52</a:t>
            </a:r>
            <a:endParaRPr sz="1400" b="0" i="0" u="none" strike="noStrike" cap="none">
              <a:solidFill>
                <a:schemeClr val="dk1"/>
              </a:solidFill>
              <a:latin typeface="Microsoft Yahei"/>
              <a:ea typeface="Microsoft Yahei"/>
              <a:cs typeface="Microsoft Yahei"/>
              <a:sym typeface="Microsoft Yahei"/>
            </a:endParaRPr>
          </a:p>
        </p:txBody>
      </p:sp>
      <p:sp>
        <p:nvSpPr>
          <p:cNvPr id="464" name="Google Shape;464;g120f7c89247_1_279"/>
          <p:cNvSpPr txBox="1"/>
          <p:nvPr/>
        </p:nvSpPr>
        <p:spPr>
          <a:xfrm>
            <a:off x="712969" y="2947996"/>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CD00"/>
                </a:solidFill>
                <a:latin typeface="Microsoft Yahei"/>
                <a:ea typeface="Microsoft Yahei"/>
                <a:cs typeface="Microsoft Yahei"/>
                <a:sym typeface="Microsoft Yahei"/>
              </a:rPr>
              <a:t>RBF - SMOTE oversampling</a:t>
            </a:r>
            <a:endParaRPr sz="1400" b="0" i="0" u="none" strike="noStrike" cap="none">
              <a:solidFill>
                <a:srgbClr val="000000"/>
              </a:solidFill>
              <a:latin typeface="Arial"/>
              <a:ea typeface="Arial"/>
              <a:cs typeface="Arial"/>
              <a:sym typeface="Arial"/>
            </a:endParaRPr>
          </a:p>
        </p:txBody>
      </p:sp>
      <p:sp>
        <p:nvSpPr>
          <p:cNvPr id="465" name="Google Shape;465;g120f7c89247_1_279"/>
          <p:cNvSpPr txBox="1"/>
          <p:nvPr/>
        </p:nvSpPr>
        <p:spPr>
          <a:xfrm>
            <a:off x="2918388" y="5373505"/>
            <a:ext cx="2446800" cy="13422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Accuracy: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Accuracy: 0.84</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TPR: 0.52</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TNR: 0.90</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r>
              <a:rPr lang="en-US" sz="1400" b="0" i="0" u="none" strike="noStrike" cap="none">
                <a:solidFill>
                  <a:schemeClr val="dk1"/>
                </a:solidFill>
                <a:latin typeface="Microsoft Yahei"/>
                <a:ea typeface="Microsoft Yahei"/>
                <a:cs typeface="Microsoft Yahei"/>
                <a:sym typeface="Microsoft Yahei"/>
              </a:rPr>
              <a:t>Test F1 Score: 0.51</a:t>
            </a:r>
            <a:endParaRPr/>
          </a:p>
        </p:txBody>
      </p:sp>
      <p:sp>
        <p:nvSpPr>
          <p:cNvPr id="466" name="Google Shape;466;g120f7c89247_1_279"/>
          <p:cNvSpPr txBox="1"/>
          <p:nvPr/>
        </p:nvSpPr>
        <p:spPr>
          <a:xfrm>
            <a:off x="666528" y="4866805"/>
            <a:ext cx="48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CD00"/>
                </a:solidFill>
                <a:latin typeface="Microsoft Yahei"/>
                <a:ea typeface="Microsoft Yahei"/>
                <a:cs typeface="Microsoft Yahei"/>
                <a:sym typeface="Microsoft Yahei"/>
              </a:rPr>
              <a:t>RBF - ROS oversampling</a:t>
            </a:r>
            <a:endParaRPr sz="1400" b="0" i="0" u="none" strike="noStrike" cap="none">
              <a:solidFill>
                <a:srgbClr val="000000"/>
              </a:solidFill>
              <a:latin typeface="Arial"/>
              <a:ea typeface="Arial"/>
              <a:cs typeface="Arial"/>
              <a:sym typeface="Arial"/>
            </a:endParaRPr>
          </a:p>
        </p:txBody>
      </p:sp>
      <p:sp>
        <p:nvSpPr>
          <p:cNvPr id="467" name="Google Shape;467;g120f7c89247_1_279"/>
          <p:cNvSpPr/>
          <p:nvPr/>
        </p:nvSpPr>
        <p:spPr>
          <a:xfrm>
            <a:off x="675859" y="1475014"/>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Kernel: RBF</a:t>
            </a:r>
            <a:endParaRPr/>
          </a:p>
          <a:p>
            <a:pPr marL="0" marR="0" lvl="0" indent="0" algn="ctr" rtl="0">
              <a:lnSpc>
                <a:spcPct val="120000"/>
              </a:lnSpc>
              <a:spcBef>
                <a:spcPts val="0"/>
              </a:spcBef>
              <a:spcAft>
                <a:spcPts val="0"/>
              </a:spcAft>
              <a:buNone/>
            </a:pPr>
            <a:endParaRPr sz="1400" b="1" i="1" u="sng" strike="noStrike" cap="none">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 = 300</a:t>
            </a:r>
            <a:endParaRPr sz="1100" b="0" i="0" u="none" strike="noStrike" cap="none">
              <a:solidFill>
                <a:schemeClr val="dk1"/>
              </a:solidFill>
              <a:latin typeface="Microsoft Yahei"/>
              <a:ea typeface="Microsoft Yahei"/>
              <a:cs typeface="Microsoft Yahei"/>
              <a:sym typeface="Microsoft Yahei"/>
            </a:endParaRPr>
          </a:p>
        </p:txBody>
      </p:sp>
      <p:sp>
        <p:nvSpPr>
          <p:cNvPr id="468" name="Google Shape;468;g120f7c89247_1_279"/>
          <p:cNvSpPr/>
          <p:nvPr/>
        </p:nvSpPr>
        <p:spPr>
          <a:xfrm>
            <a:off x="675859" y="3448950"/>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Kernel: RBF</a:t>
            </a:r>
            <a:endParaRPr/>
          </a:p>
          <a:p>
            <a:pPr marL="0" marR="0" lvl="0" indent="0" algn="ctr" rtl="0">
              <a:lnSpc>
                <a:spcPct val="120000"/>
              </a:lnSpc>
              <a:spcBef>
                <a:spcPts val="0"/>
              </a:spcBef>
              <a:spcAft>
                <a:spcPts val="0"/>
              </a:spcAft>
              <a:buNone/>
            </a:pPr>
            <a:endParaRPr sz="1400" b="1" i="1" u="sng" strike="noStrike" cap="none">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 = 500</a:t>
            </a:r>
            <a:endParaRPr sz="1100" b="0" i="0" u="none" strike="noStrike" cap="none">
              <a:solidFill>
                <a:schemeClr val="dk1"/>
              </a:solidFill>
              <a:latin typeface="Microsoft Yahei"/>
              <a:ea typeface="Microsoft Yahei"/>
              <a:cs typeface="Microsoft Yahei"/>
              <a:sym typeface="Microsoft Yahei"/>
            </a:endParaRPr>
          </a:p>
        </p:txBody>
      </p:sp>
      <p:sp>
        <p:nvSpPr>
          <p:cNvPr id="469" name="Google Shape;469;g120f7c89247_1_279"/>
          <p:cNvSpPr/>
          <p:nvPr/>
        </p:nvSpPr>
        <p:spPr>
          <a:xfrm>
            <a:off x="666528" y="5355435"/>
            <a:ext cx="2123400" cy="13965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Scoring: TPR</a:t>
            </a:r>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Kernel: RBF</a:t>
            </a:r>
            <a:endParaRPr/>
          </a:p>
          <a:p>
            <a:pPr marL="0" marR="0" lvl="0" indent="0" algn="ctr" rtl="0">
              <a:lnSpc>
                <a:spcPct val="120000"/>
              </a:lnSpc>
              <a:spcBef>
                <a:spcPts val="0"/>
              </a:spcBef>
              <a:spcAft>
                <a:spcPts val="0"/>
              </a:spcAft>
              <a:buNone/>
            </a:pPr>
            <a:endParaRPr sz="1400" b="1" i="1" u="sng" strike="noStrike" cap="none">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r>
              <a:rPr lang="en-US" sz="1400" b="1" i="1" u="sng" strike="noStrike" cap="none">
                <a:solidFill>
                  <a:schemeClr val="dk1"/>
                </a:solidFill>
                <a:latin typeface="Microsoft Yahei"/>
                <a:ea typeface="Microsoft Yahei"/>
                <a:cs typeface="Microsoft Yahei"/>
                <a:sym typeface="Microsoft Yahei"/>
              </a:rPr>
              <a:t>Hyperparameters</a:t>
            </a:r>
            <a:endParaRPr/>
          </a:p>
          <a:p>
            <a:pPr marL="0" marR="0" lvl="0" indent="0" algn="ctr" rtl="0">
              <a:lnSpc>
                <a:spcPct val="120000"/>
              </a:lnSpc>
              <a:spcBef>
                <a:spcPts val="0"/>
              </a:spcBef>
              <a:spcAft>
                <a:spcPts val="0"/>
              </a:spcAft>
              <a:buNone/>
            </a:pPr>
            <a:r>
              <a:rPr lang="en-US" sz="1100" b="0" i="0" u="none" strike="noStrike" cap="none">
                <a:solidFill>
                  <a:schemeClr val="dk1"/>
                </a:solidFill>
                <a:latin typeface="Microsoft Yahei"/>
                <a:ea typeface="Microsoft Yahei"/>
                <a:cs typeface="Microsoft Yahei"/>
                <a:sym typeface="Microsoft Yahei"/>
              </a:rPr>
              <a:t>C = 500</a:t>
            </a:r>
            <a:endParaRPr sz="1100" b="0" i="0" u="none" strike="noStrike" cap="none">
              <a:solidFill>
                <a:schemeClr val="dk1"/>
              </a:solidFill>
              <a:latin typeface="Microsoft Yahei"/>
              <a:ea typeface="Microsoft Yahei"/>
              <a:cs typeface="Microsoft Yahei"/>
              <a:sym typeface="Microsoft Ya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120f7c89247_1_304"/>
          <p:cNvSpPr/>
          <p:nvPr/>
        </p:nvSpPr>
        <p:spPr>
          <a:xfrm>
            <a:off x="11003280" y="612648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Arial"/>
                <a:ea typeface="Arial"/>
                <a:cs typeface="Arial"/>
                <a:sym typeface="Arial"/>
              </a:rPr>
              <a:t>12</a:t>
            </a:r>
            <a:endParaRPr sz="2800" b="0" i="0" u="none" strike="noStrike" cap="none" dirty="0">
              <a:solidFill>
                <a:schemeClr val="lt1"/>
              </a:solidFill>
              <a:latin typeface="Arial"/>
              <a:ea typeface="Arial"/>
              <a:cs typeface="Arial"/>
              <a:sym typeface="Arial"/>
            </a:endParaRPr>
          </a:p>
        </p:txBody>
      </p:sp>
      <p:sp>
        <p:nvSpPr>
          <p:cNvPr id="475" name="Google Shape;475;g120f7c89247_1_304"/>
          <p:cNvSpPr txBox="1"/>
          <p:nvPr/>
        </p:nvSpPr>
        <p:spPr>
          <a:xfrm>
            <a:off x="638747" y="255835"/>
            <a:ext cx="8035200" cy="523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mo"/>
                <a:ea typeface="Arimo"/>
                <a:cs typeface="Arimo"/>
                <a:sym typeface="Arimo"/>
              </a:rPr>
              <a:t>Basic Models – Performance Comparison </a:t>
            </a:r>
            <a:endParaRPr sz="2800" b="0" i="0" u="none" strike="noStrike" cap="none">
              <a:solidFill>
                <a:schemeClr val="dk1"/>
              </a:solidFill>
              <a:latin typeface="Arimo"/>
              <a:ea typeface="Arimo"/>
              <a:cs typeface="Arimo"/>
              <a:sym typeface="Arimo"/>
            </a:endParaRPr>
          </a:p>
        </p:txBody>
      </p:sp>
      <p:cxnSp>
        <p:nvCxnSpPr>
          <p:cNvPr id="476" name="Google Shape;476;g120f7c89247_1_304"/>
          <p:cNvCxnSpPr/>
          <p:nvPr/>
        </p:nvCxnSpPr>
        <p:spPr>
          <a:xfrm flipH="1">
            <a:off x="576561" y="372650"/>
            <a:ext cx="99300" cy="258300"/>
          </a:xfrm>
          <a:prstGeom prst="straightConnector1">
            <a:avLst/>
          </a:prstGeom>
          <a:noFill/>
          <a:ln w="34925" cap="flat" cmpd="sng">
            <a:solidFill>
              <a:srgbClr val="FFCD00"/>
            </a:solidFill>
            <a:prstDash val="solid"/>
            <a:miter lim="800000"/>
            <a:headEnd type="none" w="sm" len="sm"/>
            <a:tailEnd type="none" w="sm" len="sm"/>
          </a:ln>
        </p:spPr>
      </p:cxnSp>
      <p:pic>
        <p:nvPicPr>
          <p:cNvPr id="477" name="Google Shape;477;g120f7c89247_1_304"/>
          <p:cNvPicPr preferRelativeResize="0"/>
          <p:nvPr/>
        </p:nvPicPr>
        <p:blipFill rotWithShape="1">
          <a:blip r:embed="rId3">
            <a:alphaModFix/>
          </a:blip>
          <a:srcRect/>
          <a:stretch/>
        </p:blipFill>
        <p:spPr>
          <a:xfrm>
            <a:off x="-403993" y="640827"/>
            <a:ext cx="9415913" cy="2092426"/>
          </a:xfrm>
          <a:prstGeom prst="rect">
            <a:avLst/>
          </a:prstGeom>
          <a:noFill/>
          <a:ln>
            <a:noFill/>
          </a:ln>
        </p:spPr>
      </p:pic>
      <p:pic>
        <p:nvPicPr>
          <p:cNvPr id="478" name="Google Shape;478;g120f7c89247_1_304"/>
          <p:cNvPicPr preferRelativeResize="0"/>
          <p:nvPr/>
        </p:nvPicPr>
        <p:blipFill rotWithShape="1">
          <a:blip r:embed="rId4">
            <a:alphaModFix/>
          </a:blip>
          <a:srcRect/>
          <a:stretch/>
        </p:blipFill>
        <p:spPr>
          <a:xfrm>
            <a:off x="-403993" y="2498305"/>
            <a:ext cx="9415913" cy="2092426"/>
          </a:xfrm>
          <a:prstGeom prst="rect">
            <a:avLst/>
          </a:prstGeom>
          <a:noFill/>
          <a:ln>
            <a:noFill/>
          </a:ln>
        </p:spPr>
      </p:pic>
      <p:pic>
        <p:nvPicPr>
          <p:cNvPr id="479" name="Google Shape;479;g120f7c89247_1_304"/>
          <p:cNvPicPr preferRelativeResize="0"/>
          <p:nvPr/>
        </p:nvPicPr>
        <p:blipFill rotWithShape="1">
          <a:blip r:embed="rId5">
            <a:alphaModFix/>
          </a:blip>
          <a:srcRect/>
          <a:stretch/>
        </p:blipFill>
        <p:spPr>
          <a:xfrm>
            <a:off x="-403993" y="4355783"/>
            <a:ext cx="9415913" cy="2092426"/>
          </a:xfrm>
          <a:prstGeom prst="rect">
            <a:avLst/>
          </a:prstGeom>
          <a:noFill/>
          <a:ln>
            <a:noFill/>
          </a:ln>
        </p:spPr>
      </p:pic>
      <p:sp>
        <p:nvSpPr>
          <p:cNvPr id="480" name="Google Shape;480;g120f7c89247_1_304"/>
          <p:cNvSpPr/>
          <p:nvPr/>
        </p:nvSpPr>
        <p:spPr>
          <a:xfrm>
            <a:off x="3276600" y="4813434"/>
            <a:ext cx="492900" cy="16347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81" name="Google Shape;481;g120f7c89247_1_304"/>
          <p:cNvSpPr/>
          <p:nvPr/>
        </p:nvSpPr>
        <p:spPr>
          <a:xfrm>
            <a:off x="2783840" y="2678652"/>
            <a:ext cx="1432500" cy="18477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82" name="Google Shape;482;g120f7c89247_1_304"/>
          <p:cNvSpPr/>
          <p:nvPr/>
        </p:nvSpPr>
        <p:spPr>
          <a:xfrm>
            <a:off x="2783840" y="788892"/>
            <a:ext cx="1432500" cy="18477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83" name="Google Shape;483;g120f7c89247_1_304"/>
          <p:cNvSpPr txBox="1"/>
          <p:nvPr/>
        </p:nvSpPr>
        <p:spPr>
          <a:xfrm>
            <a:off x="8673844" y="889863"/>
            <a:ext cx="2954400" cy="5141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n-US" sz="1600" b="1" i="0" u="none" strike="noStrike" cap="none">
                <a:solidFill>
                  <a:schemeClr val="dk1"/>
                </a:solidFill>
                <a:latin typeface="Microsoft Yahei"/>
                <a:ea typeface="Microsoft Yahei"/>
                <a:cs typeface="Microsoft Yahei"/>
                <a:sym typeface="Microsoft Yahei"/>
              </a:rPr>
              <a:t>Insight：</a:t>
            </a:r>
            <a:endParaRPr sz="1600" b="1" i="0" u="none" strike="noStrike" cap="none">
              <a:solidFill>
                <a:schemeClr val="dk1"/>
              </a:solidFill>
              <a:latin typeface="Microsoft Yahei"/>
              <a:ea typeface="Microsoft Yahei"/>
              <a:cs typeface="Microsoft Yahei"/>
              <a:sym typeface="Microsoft Yahei"/>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chemeClr val="dk1"/>
                </a:solidFill>
                <a:latin typeface="Microsoft Yahei"/>
                <a:ea typeface="Microsoft Yahei"/>
                <a:cs typeface="Microsoft Yahei"/>
                <a:sym typeface="Microsoft Yahei"/>
              </a:rPr>
              <a:t>Random Forest is better compared with other basic models.</a:t>
            </a:r>
            <a:endParaRPr/>
          </a:p>
          <a:p>
            <a:pPr marL="342900" marR="0" lvl="0" indent="-241300" algn="l" rtl="0">
              <a:lnSpc>
                <a:spcPct val="150000"/>
              </a:lnSpc>
              <a:spcBef>
                <a:spcPts val="0"/>
              </a:spcBef>
              <a:spcAft>
                <a:spcPts val="0"/>
              </a:spcAft>
              <a:buClr>
                <a:srgbClr val="000000"/>
              </a:buClr>
              <a:buSzPts val="1600"/>
              <a:buFont typeface="Arial"/>
              <a:buNone/>
            </a:pPr>
            <a:endParaRPr sz="1600" b="0" i="0" u="none" strike="noStrike" cap="none">
              <a:solidFill>
                <a:schemeClr val="dk1"/>
              </a:solidFill>
              <a:latin typeface="Microsoft Yahei"/>
              <a:ea typeface="Microsoft Yahei"/>
              <a:cs typeface="Microsoft Yahei"/>
              <a:sym typeface="Microsoft Yahei"/>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chemeClr val="dk1"/>
                </a:solidFill>
                <a:latin typeface="Microsoft Yahei"/>
                <a:ea typeface="Microsoft Yahei"/>
                <a:cs typeface="Microsoft Yahei"/>
                <a:sym typeface="Microsoft Yahei"/>
              </a:rPr>
              <a:t>The performance of SMOTE and ROS depends on the choice of models.</a:t>
            </a:r>
            <a:endParaRPr/>
          </a:p>
          <a:p>
            <a:pPr marL="342900" marR="0" lvl="0" indent="-241300" algn="l" rtl="0">
              <a:lnSpc>
                <a:spcPct val="150000"/>
              </a:lnSpc>
              <a:spcBef>
                <a:spcPts val="0"/>
              </a:spcBef>
              <a:spcAft>
                <a:spcPts val="0"/>
              </a:spcAft>
              <a:buClr>
                <a:srgbClr val="000000"/>
              </a:buClr>
              <a:buSzPts val="1600"/>
              <a:buFont typeface="Arial"/>
              <a:buNone/>
            </a:pPr>
            <a:endParaRPr sz="1600" b="0" i="0" u="none" strike="noStrike" cap="none">
              <a:solidFill>
                <a:schemeClr val="dk1"/>
              </a:solidFill>
              <a:latin typeface="Microsoft Yahei"/>
              <a:ea typeface="Microsoft Yahei"/>
              <a:cs typeface="Microsoft Yahei"/>
              <a:sym typeface="Microsoft Yahei"/>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chemeClr val="dk1"/>
                </a:solidFill>
                <a:latin typeface="Microsoft Yahei"/>
                <a:ea typeface="Microsoft Yahei"/>
                <a:cs typeface="Microsoft Yahei"/>
                <a:sym typeface="Microsoft Yahei"/>
              </a:rPr>
              <a:t>When it comes to TPR, RF+SMOTE have the best performance.</a:t>
            </a:r>
            <a:endParaRPr/>
          </a:p>
          <a:p>
            <a:pPr marL="342900" marR="0" lvl="0" indent="-241300" algn="l" rtl="0">
              <a:lnSpc>
                <a:spcPct val="150000"/>
              </a:lnSpc>
              <a:spcBef>
                <a:spcPts val="0"/>
              </a:spcBef>
              <a:spcAft>
                <a:spcPts val="0"/>
              </a:spcAft>
              <a:buClr>
                <a:srgbClr val="000000"/>
              </a:buClr>
              <a:buSzPts val="1600"/>
              <a:buFont typeface="Arial"/>
              <a:buNone/>
            </a:pPr>
            <a:endParaRPr sz="1600" b="0" i="0" u="none" strike="noStrike" cap="none">
              <a:solidFill>
                <a:schemeClr val="dk1"/>
              </a:solidFill>
              <a:latin typeface="Microsoft Yahei"/>
              <a:ea typeface="Microsoft Yahei"/>
              <a:cs typeface="Microsoft Yahei"/>
              <a:sym typeface="Microsoft Yahe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638752" y="255821"/>
            <a:ext cx="8442617"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Multilayer perceptron (MLP) – without oversampling</a:t>
            </a:r>
            <a:endParaRPr kumimoji="0" lang="en-US" altLang="zh-CN" sz="2800" b="0"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矩形 2"/>
          <p:cNvSpPr/>
          <p:nvPr/>
        </p:nvSpPr>
        <p:spPr>
          <a:xfrm>
            <a:off x="11003280" y="6126480"/>
            <a:ext cx="624840" cy="74676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a:ea typeface="微软雅黑"/>
                <a:cs typeface="+mn-cs"/>
              </a:rPr>
              <a:t>13</a:t>
            </a:r>
            <a:endParaRPr kumimoji="0" lang="zh-CN" altLang="en-US" sz="2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p:nvPr/>
        </p:nvCxnSpPr>
        <p:spPr>
          <a:xfrm flipH="1">
            <a:off x="576470" y="372650"/>
            <a:ext cx="99391" cy="258417"/>
          </a:xfrm>
          <a:prstGeom prst="line">
            <a:avLst/>
          </a:prstGeom>
          <a:ln w="34925">
            <a:solidFill>
              <a:srgbClr val="FFCD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981429" y="1211643"/>
            <a:ext cx="2857925" cy="13630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1"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Epoch  13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Accuracy: 0.8969</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TPR: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0.6010*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TNR: 0.9513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F1 Score: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0.6443*</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10212375" y="3017147"/>
            <a:ext cx="17269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CD00"/>
                </a:solidFill>
                <a:effectLst/>
                <a:uLnTx/>
                <a:uFillTx/>
                <a:latin typeface="微软雅黑" panose="020B0503020204020204" pitchFamily="34" charset="-122"/>
                <a:ea typeface="微软雅黑" panose="020B0503020204020204" pitchFamily="34" charset="-122"/>
                <a:cs typeface="+mn-cs"/>
              </a:rPr>
              <a:t>Best Results</a:t>
            </a:r>
          </a:p>
        </p:txBody>
      </p:sp>
      <p:sp>
        <p:nvSpPr>
          <p:cNvPr id="13" name="文本框 12"/>
          <p:cNvSpPr txBox="1"/>
          <p:nvPr/>
        </p:nvSpPr>
        <p:spPr>
          <a:xfrm>
            <a:off x="675860" y="1587995"/>
            <a:ext cx="32447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CD00"/>
                </a:solidFill>
                <a:effectLst/>
                <a:uLnTx/>
                <a:uFillTx/>
                <a:latin typeface="微软雅黑" panose="020B0503020204020204" pitchFamily="34" charset="-122"/>
                <a:ea typeface="微软雅黑" panose="020B0503020204020204" pitchFamily="34" charset="-122"/>
                <a:cs typeface="+mn-cs"/>
              </a:rPr>
              <a:t>Model Structure</a:t>
            </a:r>
          </a:p>
        </p:txBody>
      </p:sp>
      <p:sp>
        <p:nvSpPr>
          <p:cNvPr id="17" name="文本框 16">
            <a:extLst>
              <a:ext uri="{FF2B5EF4-FFF2-40B4-BE49-F238E27FC236}">
                <a16:creationId xmlns:a16="http://schemas.microsoft.com/office/drawing/2014/main" id="{3D2A9B59-B2CC-421B-B84D-1E3A0251A6FF}"/>
              </a:ext>
            </a:extLst>
          </p:cNvPr>
          <p:cNvSpPr txBox="1"/>
          <p:nvPr/>
        </p:nvSpPr>
        <p:spPr>
          <a:xfrm>
            <a:off x="675860" y="711283"/>
            <a:ext cx="6132195"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MLP with different numbers of neurons in hidden layer</a:t>
            </a:r>
            <a:endParaRPr kumimoji="0" lang="en-US" altLang="zh-CN" sz="1800" b="0"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graphicFrame>
        <p:nvGraphicFramePr>
          <p:cNvPr id="19" name="表格 19">
            <a:extLst>
              <a:ext uri="{FF2B5EF4-FFF2-40B4-BE49-F238E27FC236}">
                <a16:creationId xmlns:a16="http://schemas.microsoft.com/office/drawing/2014/main" id="{6826290A-2855-407F-B313-53CEC425675E}"/>
              </a:ext>
            </a:extLst>
          </p:cNvPr>
          <p:cNvGraphicFramePr>
            <a:graphicFrameLocks noGrp="1"/>
          </p:cNvGraphicFramePr>
          <p:nvPr/>
        </p:nvGraphicFramePr>
        <p:xfrm>
          <a:off x="1530992" y="2907487"/>
          <a:ext cx="360000" cy="292608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3383334926"/>
                    </a:ext>
                  </a:extLst>
                </a:gridCol>
              </a:tblGrid>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072201652"/>
                  </a:ext>
                </a:extLst>
              </a:tr>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98956150"/>
                  </a:ext>
                </a:extLst>
              </a:tr>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39648561"/>
                  </a:ext>
                </a:extLst>
              </a:tr>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288970017"/>
                  </a:ext>
                </a:extLst>
              </a:tr>
              <a:tr h="324000">
                <a:tc>
                  <a:txBody>
                    <a:bodyPr/>
                    <a:lstStyle/>
                    <a:p>
                      <a:endParaRPr lang="zh-CN" altLang="en-US"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014008"/>
                  </a:ext>
                </a:extLst>
              </a:tr>
              <a:tr h="324000">
                <a:tc>
                  <a:txBody>
                    <a:bodyPr/>
                    <a:lstStyle/>
                    <a:p>
                      <a:endParaRPr lang="zh-CN" altLang="en-US"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3488400"/>
                  </a:ext>
                </a:extLst>
              </a:tr>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79535342"/>
                  </a:ext>
                </a:extLst>
              </a:tr>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89388110"/>
                  </a:ext>
                </a:extLst>
              </a:tr>
            </a:tbl>
          </a:graphicData>
        </a:graphic>
      </p:graphicFrame>
      <p:sp>
        <p:nvSpPr>
          <p:cNvPr id="20" name="文本框 19">
            <a:extLst>
              <a:ext uri="{FF2B5EF4-FFF2-40B4-BE49-F238E27FC236}">
                <a16:creationId xmlns:a16="http://schemas.microsoft.com/office/drawing/2014/main" id="{74198274-31F1-4F8C-957B-AFE392C781F6}"/>
              </a:ext>
            </a:extLst>
          </p:cNvPr>
          <p:cNvSpPr txBox="1"/>
          <p:nvPr/>
        </p:nvSpPr>
        <p:spPr>
          <a:xfrm>
            <a:off x="1037675" y="2140263"/>
            <a:ext cx="1351199" cy="36279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Input layer</a:t>
            </a:r>
          </a:p>
        </p:txBody>
      </p:sp>
      <p:sp>
        <p:nvSpPr>
          <p:cNvPr id="25" name="左大括号 24">
            <a:extLst>
              <a:ext uri="{FF2B5EF4-FFF2-40B4-BE49-F238E27FC236}">
                <a16:creationId xmlns:a16="http://schemas.microsoft.com/office/drawing/2014/main" id="{CB2BFCB8-E485-4872-BED4-400ADF0B6A90}"/>
              </a:ext>
            </a:extLst>
          </p:cNvPr>
          <p:cNvSpPr/>
          <p:nvPr/>
        </p:nvSpPr>
        <p:spPr>
          <a:xfrm>
            <a:off x="1124262" y="2907487"/>
            <a:ext cx="178716" cy="292608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文本框 25">
            <a:extLst>
              <a:ext uri="{FF2B5EF4-FFF2-40B4-BE49-F238E27FC236}">
                <a16:creationId xmlns:a16="http://schemas.microsoft.com/office/drawing/2014/main" id="{30F3A9A7-3EDF-46FF-9942-C1112E030F0C}"/>
              </a:ext>
            </a:extLst>
          </p:cNvPr>
          <p:cNvSpPr txBox="1"/>
          <p:nvPr/>
        </p:nvSpPr>
        <p:spPr>
          <a:xfrm>
            <a:off x="-6209" y="4103493"/>
            <a:ext cx="1219829" cy="66133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74</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features</a:t>
            </a:r>
          </a:p>
        </p:txBody>
      </p:sp>
      <p:sp>
        <p:nvSpPr>
          <p:cNvPr id="27" name="文本框 26">
            <a:extLst>
              <a:ext uri="{FF2B5EF4-FFF2-40B4-BE49-F238E27FC236}">
                <a16:creationId xmlns:a16="http://schemas.microsoft.com/office/drawing/2014/main" id="{1A29A4D1-55A5-4C38-BA95-C350018F749D}"/>
              </a:ext>
            </a:extLst>
          </p:cNvPr>
          <p:cNvSpPr txBox="1"/>
          <p:nvPr/>
        </p:nvSpPr>
        <p:spPr>
          <a:xfrm>
            <a:off x="1414037" y="4434160"/>
            <a:ext cx="580994" cy="39658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9" name="直接箭头连接符 28">
            <a:extLst>
              <a:ext uri="{FF2B5EF4-FFF2-40B4-BE49-F238E27FC236}">
                <a16:creationId xmlns:a16="http://schemas.microsoft.com/office/drawing/2014/main" id="{2794FECF-9B13-45CD-8828-814D340C3C4B}"/>
              </a:ext>
            </a:extLst>
          </p:cNvPr>
          <p:cNvCxnSpPr>
            <a:stCxn id="20" idx="2"/>
            <a:endCxn id="19" idx="0"/>
          </p:cNvCxnSpPr>
          <p:nvPr/>
        </p:nvCxnSpPr>
        <p:spPr>
          <a:xfrm flipH="1">
            <a:off x="1710992" y="2503055"/>
            <a:ext cx="2283" cy="404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表格 19">
            <a:extLst>
              <a:ext uri="{FF2B5EF4-FFF2-40B4-BE49-F238E27FC236}">
                <a16:creationId xmlns:a16="http://schemas.microsoft.com/office/drawing/2014/main" id="{8546CEB2-33AE-49D7-A340-D608DDF0F46D}"/>
              </a:ext>
            </a:extLst>
          </p:cNvPr>
          <p:cNvGraphicFramePr>
            <a:graphicFrameLocks noGrp="1"/>
          </p:cNvGraphicFramePr>
          <p:nvPr/>
        </p:nvGraphicFramePr>
        <p:xfrm>
          <a:off x="2510188" y="3336880"/>
          <a:ext cx="360000" cy="219456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3383334926"/>
                    </a:ext>
                  </a:extLst>
                </a:gridCol>
              </a:tblGrid>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39648561"/>
                  </a:ext>
                </a:extLst>
              </a:tr>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288970017"/>
                  </a:ext>
                </a:extLst>
              </a:tr>
              <a:tr h="324000">
                <a:tc>
                  <a:txBody>
                    <a:bodyPr/>
                    <a:lstStyle/>
                    <a:p>
                      <a:endParaRPr lang="zh-CN" altLang="en-US"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014008"/>
                  </a:ext>
                </a:extLst>
              </a:tr>
              <a:tr h="324000">
                <a:tc>
                  <a:txBody>
                    <a:bodyPr/>
                    <a:lstStyle/>
                    <a:p>
                      <a:endParaRPr lang="zh-CN" altLang="en-US"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3488400"/>
                  </a:ext>
                </a:extLst>
              </a:tr>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79535342"/>
                  </a:ext>
                </a:extLst>
              </a:tr>
              <a:tr h="324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289388110"/>
                  </a:ext>
                </a:extLst>
              </a:tr>
            </a:tbl>
          </a:graphicData>
        </a:graphic>
      </p:graphicFrame>
      <p:sp>
        <p:nvSpPr>
          <p:cNvPr id="32" name="文本框 31">
            <a:extLst>
              <a:ext uri="{FF2B5EF4-FFF2-40B4-BE49-F238E27FC236}">
                <a16:creationId xmlns:a16="http://schemas.microsoft.com/office/drawing/2014/main" id="{76886909-3456-49B9-B69A-08DBAAF5C949}"/>
              </a:ext>
            </a:extLst>
          </p:cNvPr>
          <p:cNvSpPr txBox="1"/>
          <p:nvPr/>
        </p:nvSpPr>
        <p:spPr>
          <a:xfrm>
            <a:off x="1896666" y="2528569"/>
            <a:ext cx="1593395" cy="36279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Hidden Layer</a:t>
            </a:r>
          </a:p>
        </p:txBody>
      </p:sp>
      <p:sp>
        <p:nvSpPr>
          <p:cNvPr id="34" name="文本框 33">
            <a:extLst>
              <a:ext uri="{FF2B5EF4-FFF2-40B4-BE49-F238E27FC236}">
                <a16:creationId xmlns:a16="http://schemas.microsoft.com/office/drawing/2014/main" id="{DAC96922-69E2-4F60-AD3F-7474FC721A05}"/>
              </a:ext>
            </a:extLst>
          </p:cNvPr>
          <p:cNvSpPr txBox="1"/>
          <p:nvPr/>
        </p:nvSpPr>
        <p:spPr>
          <a:xfrm>
            <a:off x="1654248" y="6100513"/>
            <a:ext cx="1288010" cy="66133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10/20/40</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neurons</a:t>
            </a:r>
          </a:p>
        </p:txBody>
      </p:sp>
      <p:sp>
        <p:nvSpPr>
          <p:cNvPr id="35" name="文本框 34">
            <a:extLst>
              <a:ext uri="{FF2B5EF4-FFF2-40B4-BE49-F238E27FC236}">
                <a16:creationId xmlns:a16="http://schemas.microsoft.com/office/drawing/2014/main" id="{CBA44C47-C23E-41B1-88D9-690BCFC3CF00}"/>
              </a:ext>
            </a:extLst>
          </p:cNvPr>
          <p:cNvSpPr txBox="1"/>
          <p:nvPr/>
        </p:nvSpPr>
        <p:spPr>
          <a:xfrm>
            <a:off x="2402867" y="4147973"/>
            <a:ext cx="580994" cy="39658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36" name="直接箭头连接符 35">
            <a:extLst>
              <a:ext uri="{FF2B5EF4-FFF2-40B4-BE49-F238E27FC236}">
                <a16:creationId xmlns:a16="http://schemas.microsoft.com/office/drawing/2014/main" id="{46FAEA39-44C5-4EC0-927B-676409B64DC0}"/>
              </a:ext>
            </a:extLst>
          </p:cNvPr>
          <p:cNvCxnSpPr>
            <a:cxnSpLocks/>
            <a:stCxn id="32" idx="2"/>
            <a:endCxn id="31" idx="0"/>
          </p:cNvCxnSpPr>
          <p:nvPr/>
        </p:nvCxnSpPr>
        <p:spPr>
          <a:xfrm flipH="1">
            <a:off x="2690188" y="2891361"/>
            <a:ext cx="3176" cy="445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连接符: 曲线 40">
            <a:extLst>
              <a:ext uri="{FF2B5EF4-FFF2-40B4-BE49-F238E27FC236}">
                <a16:creationId xmlns:a16="http://schemas.microsoft.com/office/drawing/2014/main" id="{49F9B5FE-0D37-443D-B4D5-5625EE60D3BC}"/>
              </a:ext>
            </a:extLst>
          </p:cNvPr>
          <p:cNvCxnSpPr>
            <a:stCxn id="34" idx="0"/>
            <a:endCxn id="31" idx="2"/>
          </p:cNvCxnSpPr>
          <p:nvPr/>
        </p:nvCxnSpPr>
        <p:spPr>
          <a:xfrm rot="5400000" flipH="1" flipV="1">
            <a:off x="2209684" y="5620010"/>
            <a:ext cx="569073" cy="39193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7DB2066-49D8-4E36-B79F-9796DE3892A3}"/>
              </a:ext>
            </a:extLst>
          </p:cNvPr>
          <p:cNvSpPr txBox="1"/>
          <p:nvPr/>
        </p:nvSpPr>
        <p:spPr>
          <a:xfrm>
            <a:off x="2805579" y="3358009"/>
            <a:ext cx="1593395" cy="36279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Output Layer</a:t>
            </a:r>
          </a:p>
        </p:txBody>
      </p:sp>
      <p:cxnSp>
        <p:nvCxnSpPr>
          <p:cNvPr id="46" name="直接箭头连接符 45">
            <a:extLst>
              <a:ext uri="{FF2B5EF4-FFF2-40B4-BE49-F238E27FC236}">
                <a16:creationId xmlns:a16="http://schemas.microsoft.com/office/drawing/2014/main" id="{25BF1DE0-F226-40DB-A8B0-15B6BD97393F}"/>
              </a:ext>
            </a:extLst>
          </p:cNvPr>
          <p:cNvCxnSpPr>
            <a:cxnSpLocks/>
            <a:stCxn id="44" idx="2"/>
            <a:endCxn id="49" idx="0"/>
          </p:cNvCxnSpPr>
          <p:nvPr/>
        </p:nvCxnSpPr>
        <p:spPr>
          <a:xfrm flipH="1">
            <a:off x="3577129" y="3720801"/>
            <a:ext cx="25148" cy="588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连接符: 曲线 46">
            <a:extLst>
              <a:ext uri="{FF2B5EF4-FFF2-40B4-BE49-F238E27FC236}">
                <a16:creationId xmlns:a16="http://schemas.microsoft.com/office/drawing/2014/main" id="{312B6933-54F1-4446-9283-1C2814E763E7}"/>
              </a:ext>
            </a:extLst>
          </p:cNvPr>
          <p:cNvCxnSpPr>
            <a:cxnSpLocks/>
            <a:endCxn id="49" idx="2"/>
          </p:cNvCxnSpPr>
          <p:nvPr/>
        </p:nvCxnSpPr>
        <p:spPr>
          <a:xfrm rot="16200000" flipV="1">
            <a:off x="3238062" y="5014596"/>
            <a:ext cx="1052647" cy="374511"/>
          </a:xfrm>
          <a:prstGeom prst="curvedConnector3">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表格 49">
            <a:extLst>
              <a:ext uri="{FF2B5EF4-FFF2-40B4-BE49-F238E27FC236}">
                <a16:creationId xmlns:a16="http://schemas.microsoft.com/office/drawing/2014/main" id="{8B45F9D9-F934-469F-959D-FE5E19445B51}"/>
              </a:ext>
            </a:extLst>
          </p:cNvPr>
          <p:cNvGraphicFramePr>
            <a:graphicFrameLocks noGrp="1"/>
          </p:cNvGraphicFramePr>
          <p:nvPr/>
        </p:nvGraphicFramePr>
        <p:xfrm>
          <a:off x="3397129" y="430976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27298276"/>
                    </a:ext>
                  </a:extLst>
                </a:gridCol>
              </a:tblGrid>
              <a:tr h="360000">
                <a:tc>
                  <a:txBody>
                    <a:bodyPr/>
                    <a:lstStyle/>
                    <a:p>
                      <a:endParaRPr lang="zh-CN" alt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54072900"/>
                  </a:ext>
                </a:extLst>
              </a:tr>
            </a:tbl>
          </a:graphicData>
        </a:graphic>
      </p:graphicFrame>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08AC874-4686-444D-97E4-C0BC71BADA2B}"/>
                  </a:ext>
                </a:extLst>
              </p:cNvPr>
              <p:cNvSpPr txBox="1"/>
              <p:nvPr/>
            </p:nvSpPr>
            <p:spPr>
              <a:xfrm>
                <a:off x="3208248" y="5719887"/>
                <a:ext cx="1288010" cy="846001"/>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Purchasing</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Probability</a:t>
                </a:r>
              </a:p>
              <a:p>
                <a:pPr marL="0" marR="0" lvl="0" indent="0" algn="ctr" defTabSz="914400" rtl="0" eaLnBrk="1" fontAlgn="auto" latinLnBrk="0" hangingPunct="1">
                  <a:lnSpc>
                    <a:spcPct val="120000"/>
                  </a:lnSpc>
                  <a:spcBef>
                    <a:spcPts val="0"/>
                  </a:spcBef>
                  <a:spcAft>
                    <a:spcPts val="0"/>
                  </a:spcAft>
                  <a:buClrTx/>
                  <a:buSzTx/>
                  <a:buFontTx/>
                  <a:buNone/>
                  <a:tabLst/>
                  <a:defRPr/>
                </a:pPr>
                <a14:m>
                  <m:oMath xmlns:m="http://schemas.openxmlformats.org/officeDocument/2006/math">
                    <m:r>
                      <a:rPr kumimoji="0" lang="en-US" altLang="zh-CN"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[0,1]</a:t>
                </a:r>
              </a:p>
            </p:txBody>
          </p:sp>
        </mc:Choice>
        <mc:Fallback xmlns="">
          <p:sp>
            <p:nvSpPr>
              <p:cNvPr id="56" name="文本框 55">
                <a:extLst>
                  <a:ext uri="{FF2B5EF4-FFF2-40B4-BE49-F238E27FC236}">
                    <a16:creationId xmlns:a16="http://schemas.microsoft.com/office/drawing/2014/main" id="{D08AC874-4686-444D-97E4-C0BC71BADA2B}"/>
                  </a:ext>
                </a:extLst>
              </p:cNvPr>
              <p:cNvSpPr txBox="1">
                <a:spLocks noRot="1" noChangeAspect="1" noMove="1" noResize="1" noEditPoints="1" noAdjustHandles="1" noChangeArrowheads="1" noChangeShapeType="1" noTextEdit="1"/>
              </p:cNvSpPr>
              <p:nvPr/>
            </p:nvSpPr>
            <p:spPr>
              <a:xfrm>
                <a:off x="3208248" y="5719887"/>
                <a:ext cx="1288010" cy="846001"/>
              </a:xfrm>
              <a:prstGeom prst="rect">
                <a:avLst/>
              </a:prstGeom>
              <a:blipFill>
                <a:blip r:embed="rId2"/>
                <a:stretch>
                  <a:fillRect b="-7194"/>
                </a:stretch>
              </a:blipFill>
            </p:spPr>
            <p:txBody>
              <a:bodyPr/>
              <a:lstStyle/>
              <a:p>
                <a:r>
                  <a:rPr lang="zh-CN" altLang="en-US">
                    <a:noFill/>
                  </a:rPr>
                  <a:t> </a:t>
                </a:r>
              </a:p>
            </p:txBody>
          </p:sp>
        </mc:Fallback>
      </mc:AlternateContent>
      <p:sp>
        <p:nvSpPr>
          <p:cNvPr id="57" name="箭头: 虚尾 56">
            <a:extLst>
              <a:ext uri="{FF2B5EF4-FFF2-40B4-BE49-F238E27FC236}">
                <a16:creationId xmlns:a16="http://schemas.microsoft.com/office/drawing/2014/main" id="{F9BBCE40-A3A3-44B1-8488-CF47E3E69EE1}"/>
              </a:ext>
            </a:extLst>
          </p:cNvPr>
          <p:cNvSpPr/>
          <p:nvPr/>
        </p:nvSpPr>
        <p:spPr>
          <a:xfrm>
            <a:off x="1995031" y="4309768"/>
            <a:ext cx="390403" cy="13755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8" name="箭头: 虚尾 57">
            <a:extLst>
              <a:ext uri="{FF2B5EF4-FFF2-40B4-BE49-F238E27FC236}">
                <a16:creationId xmlns:a16="http://schemas.microsoft.com/office/drawing/2014/main" id="{A4A0D671-A97B-4F5E-83F1-744A57E240B5}"/>
              </a:ext>
            </a:extLst>
          </p:cNvPr>
          <p:cNvSpPr/>
          <p:nvPr/>
        </p:nvSpPr>
        <p:spPr>
          <a:xfrm>
            <a:off x="2911517" y="4324382"/>
            <a:ext cx="390403" cy="13755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CAEE533E-AD7E-4F41-8E7D-E7CA2B8DB06B}"/>
                  </a:ext>
                </a:extLst>
              </p:cNvPr>
              <p:cNvSpPr txBox="1"/>
              <p:nvPr/>
            </p:nvSpPr>
            <p:spPr>
              <a:xfrm>
                <a:off x="2790592" y="1393765"/>
                <a:ext cx="2123322" cy="1082850"/>
              </a:xfrm>
              <a:prstGeom prst="roundRect">
                <a:avLst/>
              </a:prstGeom>
              <a:solidFill>
                <a:schemeClr val="accent6">
                  <a:lumMod val="20000"/>
                  <a:lumOff val="80000"/>
                </a:schemeClr>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600" b="1" i="1" u="sng"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Hyperparameters</a:t>
                </a:r>
              </a:p>
              <a:p>
                <a:pPr marL="0" marR="0" lvl="0" indent="0" algn="l" defTabSz="914400" rtl="0" eaLnBrk="1" fontAlgn="auto" latinLnBrk="0" hangingPunct="1">
                  <a:lnSpc>
                    <a:spcPct val="12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𝐵𝑎𝑡𝑐h</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𝑆𝑖𝑧𝑒</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=16</m:t>
                      </m:r>
                    </m:oMath>
                  </m:oMathPara>
                </a14:m>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𝑀𝑎𝑥</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𝐸𝑝𝑜𝑐h𝑠</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=20</m:t>
                      </m:r>
                    </m:oMath>
                  </m:oMathPara>
                </a14:m>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37" name="文本框 36">
                <a:extLst>
                  <a:ext uri="{FF2B5EF4-FFF2-40B4-BE49-F238E27FC236}">
                    <a16:creationId xmlns:a16="http://schemas.microsoft.com/office/drawing/2014/main" id="{CAEE533E-AD7E-4F41-8E7D-E7CA2B8DB06B}"/>
                  </a:ext>
                </a:extLst>
              </p:cNvPr>
              <p:cNvSpPr txBox="1">
                <a:spLocks noRot="1" noChangeAspect="1" noMove="1" noResize="1" noEditPoints="1" noAdjustHandles="1" noChangeArrowheads="1" noChangeShapeType="1" noTextEdit="1"/>
              </p:cNvSpPr>
              <p:nvPr/>
            </p:nvSpPr>
            <p:spPr>
              <a:xfrm>
                <a:off x="2790592" y="1393765"/>
                <a:ext cx="2123322" cy="1082850"/>
              </a:xfrm>
              <a:prstGeom prst="roundRect">
                <a:avLst/>
              </a:prstGeom>
              <a:blipFill>
                <a:blip r:embed="rId3"/>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CF90607A-37E3-4420-91A5-03596AA3BC4B}"/>
              </a:ext>
            </a:extLst>
          </p:cNvPr>
          <p:cNvCxnSpPr/>
          <p:nvPr/>
        </p:nvCxnSpPr>
        <p:spPr>
          <a:xfrm>
            <a:off x="5235877" y="1893176"/>
            <a:ext cx="0" cy="4257171"/>
          </a:xfrm>
          <a:prstGeom prst="line">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0" name="图片 49" descr="图表, 折线图&#10;&#10;描述已自动生成">
            <a:extLst>
              <a:ext uri="{FF2B5EF4-FFF2-40B4-BE49-F238E27FC236}">
                <a16:creationId xmlns:a16="http://schemas.microsoft.com/office/drawing/2014/main" id="{7722B140-8DCC-49A6-84BD-0CD809FCF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482" y="4720804"/>
            <a:ext cx="3240000" cy="2160000"/>
          </a:xfrm>
          <a:prstGeom prst="rect">
            <a:avLst/>
          </a:prstGeom>
        </p:spPr>
      </p:pic>
      <p:pic>
        <p:nvPicPr>
          <p:cNvPr id="54" name="图片 53" descr="图表, 折线图&#10;&#10;描述已自动生成">
            <a:extLst>
              <a:ext uri="{FF2B5EF4-FFF2-40B4-BE49-F238E27FC236}">
                <a16:creationId xmlns:a16="http://schemas.microsoft.com/office/drawing/2014/main" id="{6F1889DA-B075-4FD2-9955-A953B1A72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2649" y="853078"/>
            <a:ext cx="3240000" cy="2160000"/>
          </a:xfrm>
          <a:prstGeom prst="rect">
            <a:avLst/>
          </a:prstGeom>
        </p:spPr>
      </p:pic>
      <p:pic>
        <p:nvPicPr>
          <p:cNvPr id="55" name="图片 54" descr="图表, 折线图&#10;&#10;描述已自动生成">
            <a:extLst>
              <a:ext uri="{FF2B5EF4-FFF2-40B4-BE49-F238E27FC236}">
                <a16:creationId xmlns:a16="http://schemas.microsoft.com/office/drawing/2014/main" id="{A01E0A4D-7F09-4FC8-A79A-7D41BD395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9957" y="2786631"/>
            <a:ext cx="3240000" cy="2160000"/>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6111892" y="2226843"/>
                <a:ext cx="25666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𝑯𝒊𝒅𝒅𝒆𝒏</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_</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𝒅𝒊𝒎</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𝟏𝟎</m:t>
                      </m:r>
                    </m:oMath>
                  </m:oMathPara>
                </a14:m>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11892" y="2226843"/>
                <a:ext cx="256661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C315E1C-987A-4A85-B6EE-17ED37969D16}"/>
                  </a:ext>
                </a:extLst>
              </p:cNvPr>
              <p:cNvSpPr txBox="1"/>
              <p:nvPr/>
            </p:nvSpPr>
            <p:spPr>
              <a:xfrm>
                <a:off x="6111892" y="4092600"/>
                <a:ext cx="25666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𝑯𝒊𝒅𝒅𝒆𝒏</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_</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𝒅𝒊𝒎</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𝟐𝟎</m:t>
                      </m:r>
                    </m:oMath>
                  </m:oMathPara>
                </a14:m>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68" name="文本框 67">
                <a:extLst>
                  <a:ext uri="{FF2B5EF4-FFF2-40B4-BE49-F238E27FC236}">
                    <a16:creationId xmlns:a16="http://schemas.microsoft.com/office/drawing/2014/main" id="{DC315E1C-987A-4A85-B6EE-17ED37969D16}"/>
                  </a:ext>
                </a:extLst>
              </p:cNvPr>
              <p:cNvSpPr txBox="1">
                <a:spLocks noRot="1" noChangeAspect="1" noMove="1" noResize="1" noEditPoints="1" noAdjustHandles="1" noChangeArrowheads="1" noChangeShapeType="1" noTextEdit="1"/>
              </p:cNvSpPr>
              <p:nvPr/>
            </p:nvSpPr>
            <p:spPr>
              <a:xfrm>
                <a:off x="6111892" y="4092600"/>
                <a:ext cx="256661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19508DDB-66EF-4680-95C9-274B5EE01A42}"/>
                  </a:ext>
                </a:extLst>
              </p:cNvPr>
              <p:cNvSpPr txBox="1"/>
              <p:nvPr/>
            </p:nvSpPr>
            <p:spPr>
              <a:xfrm>
                <a:off x="6111891" y="6051698"/>
                <a:ext cx="25666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𝑯𝒊𝒅𝒅𝒆𝒏</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_</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𝒅𝒊𝒎</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𝟒𝟎</m:t>
                      </m:r>
                    </m:oMath>
                  </m:oMathPara>
                </a14:m>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69" name="文本框 68">
                <a:extLst>
                  <a:ext uri="{FF2B5EF4-FFF2-40B4-BE49-F238E27FC236}">
                    <a16:creationId xmlns:a16="http://schemas.microsoft.com/office/drawing/2014/main" id="{19508DDB-66EF-4680-95C9-274B5EE01A42}"/>
                  </a:ext>
                </a:extLst>
              </p:cNvPr>
              <p:cNvSpPr txBox="1">
                <a:spLocks noRot="1" noChangeAspect="1" noMove="1" noResize="1" noEditPoints="1" noAdjustHandles="1" noChangeArrowheads="1" noChangeShapeType="1" noTextEdit="1"/>
              </p:cNvSpPr>
              <p:nvPr/>
            </p:nvSpPr>
            <p:spPr>
              <a:xfrm>
                <a:off x="6111891" y="6051698"/>
                <a:ext cx="2566615" cy="369332"/>
              </a:xfrm>
              <a:prstGeom prst="rect">
                <a:avLst/>
              </a:prstGeom>
              <a:blipFill>
                <a:blip r:embed="rId9"/>
                <a:stretch>
                  <a:fillRect/>
                </a:stretch>
              </a:blipFill>
            </p:spPr>
            <p:txBody>
              <a:bodyPr/>
              <a:lstStyle/>
              <a:p>
                <a:r>
                  <a:rPr lang="zh-CN" altLang="en-US">
                    <a:noFill/>
                  </a:rPr>
                  <a:t> </a:t>
                </a:r>
              </a:p>
            </p:txBody>
          </p:sp>
        </mc:Fallback>
      </mc:AlternateContent>
      <p:sp>
        <p:nvSpPr>
          <p:cNvPr id="70" name="星形: 五角 69">
            <a:extLst>
              <a:ext uri="{FF2B5EF4-FFF2-40B4-BE49-F238E27FC236}">
                <a16:creationId xmlns:a16="http://schemas.microsoft.com/office/drawing/2014/main" id="{B28F5B26-4A83-498D-8945-9CF718D2C0A2}"/>
              </a:ext>
            </a:extLst>
          </p:cNvPr>
          <p:cNvSpPr/>
          <p:nvPr/>
        </p:nvSpPr>
        <p:spPr>
          <a:xfrm>
            <a:off x="7440464" y="1519995"/>
            <a:ext cx="108000" cy="108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3" name="星形: 五角 72">
            <a:extLst>
              <a:ext uri="{FF2B5EF4-FFF2-40B4-BE49-F238E27FC236}">
                <a16:creationId xmlns:a16="http://schemas.microsoft.com/office/drawing/2014/main" id="{786E7678-8127-4D6E-AF8E-49482DDC434E}"/>
              </a:ext>
            </a:extLst>
          </p:cNvPr>
          <p:cNvSpPr/>
          <p:nvPr/>
        </p:nvSpPr>
        <p:spPr>
          <a:xfrm>
            <a:off x="7555286" y="3488665"/>
            <a:ext cx="108000" cy="108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5" name="星形: 五角 74">
            <a:extLst>
              <a:ext uri="{FF2B5EF4-FFF2-40B4-BE49-F238E27FC236}">
                <a16:creationId xmlns:a16="http://schemas.microsoft.com/office/drawing/2014/main" id="{EECE6AEA-8AC7-47BA-9094-E73BC340C44D}"/>
              </a:ext>
            </a:extLst>
          </p:cNvPr>
          <p:cNvSpPr/>
          <p:nvPr/>
        </p:nvSpPr>
        <p:spPr>
          <a:xfrm>
            <a:off x="6818340" y="5557543"/>
            <a:ext cx="108000" cy="108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6" name="文本框 75">
            <a:extLst>
              <a:ext uri="{FF2B5EF4-FFF2-40B4-BE49-F238E27FC236}">
                <a16:creationId xmlns:a16="http://schemas.microsoft.com/office/drawing/2014/main" id="{61E4D10E-8695-48C5-ABC1-CA980E77427E}"/>
              </a:ext>
            </a:extLst>
          </p:cNvPr>
          <p:cNvSpPr txBox="1"/>
          <p:nvPr/>
        </p:nvSpPr>
        <p:spPr>
          <a:xfrm>
            <a:off x="9081369" y="3114120"/>
            <a:ext cx="2857925" cy="13630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1"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Epoch  14</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Accuracy: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0.8983*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TPR: 0.5774</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TNR: 0.9574</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F1 Score: 0.6385</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7" name="文本框 76">
            <a:extLst>
              <a:ext uri="{FF2B5EF4-FFF2-40B4-BE49-F238E27FC236}">
                <a16:creationId xmlns:a16="http://schemas.microsoft.com/office/drawing/2014/main" id="{98340670-1BFD-44BA-AD61-6867D6759EED}"/>
              </a:ext>
            </a:extLst>
          </p:cNvPr>
          <p:cNvSpPr txBox="1"/>
          <p:nvPr/>
        </p:nvSpPr>
        <p:spPr>
          <a:xfrm>
            <a:off x="9081369" y="5152034"/>
            <a:ext cx="2857925" cy="13630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1"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Epoch   8</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Accuracy: 0.8980</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TPR: 0.5443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TNR: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0.9632*</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F1 Score: 0.6241</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2025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折线图&#10;&#10;描述已自动生成">
            <a:extLst>
              <a:ext uri="{FF2B5EF4-FFF2-40B4-BE49-F238E27FC236}">
                <a16:creationId xmlns:a16="http://schemas.microsoft.com/office/drawing/2014/main" id="{5F258A67-1A0C-4FAB-8AD8-882519301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71" y="824785"/>
            <a:ext cx="3240000" cy="2160000"/>
          </a:xfrm>
          <a:prstGeom prst="rect">
            <a:avLst/>
          </a:prstGeom>
        </p:spPr>
      </p:pic>
      <p:pic>
        <p:nvPicPr>
          <p:cNvPr id="7" name="图片 6" descr="图表, 折线图&#10;&#10;描述已自动生成">
            <a:extLst>
              <a:ext uri="{FF2B5EF4-FFF2-40B4-BE49-F238E27FC236}">
                <a16:creationId xmlns:a16="http://schemas.microsoft.com/office/drawing/2014/main" id="{A55D2C05-AB31-4A8D-ABF9-311C55F70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71" y="2734036"/>
            <a:ext cx="3240000" cy="2160000"/>
          </a:xfrm>
          <a:prstGeom prst="rect">
            <a:avLst/>
          </a:prstGeom>
        </p:spPr>
      </p:pic>
      <p:pic>
        <p:nvPicPr>
          <p:cNvPr id="12" name="图片 11" descr="图表, 折线图&#10;&#10;描述已自动生成">
            <a:extLst>
              <a:ext uri="{FF2B5EF4-FFF2-40B4-BE49-F238E27FC236}">
                <a16:creationId xmlns:a16="http://schemas.microsoft.com/office/drawing/2014/main" id="{FAEDE249-39D9-4B23-B906-3CAB6F82A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71" y="4662369"/>
            <a:ext cx="3240000" cy="2160000"/>
          </a:xfrm>
          <a:prstGeom prst="rect">
            <a:avLst/>
          </a:prstGeom>
        </p:spPr>
      </p:pic>
      <p:sp>
        <p:nvSpPr>
          <p:cNvPr id="15" name="文本框 14"/>
          <p:cNvSpPr txBox="1"/>
          <p:nvPr/>
        </p:nvSpPr>
        <p:spPr>
          <a:xfrm>
            <a:off x="638752" y="255821"/>
            <a:ext cx="934530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Multilayer perceptron (MLP) – with SMOTE oversampling</a:t>
            </a:r>
            <a:endParaRPr kumimoji="0" lang="en-US" altLang="zh-CN" sz="2800" b="0"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矩形 2"/>
          <p:cNvSpPr/>
          <p:nvPr/>
        </p:nvSpPr>
        <p:spPr>
          <a:xfrm>
            <a:off x="11003280" y="6126480"/>
            <a:ext cx="624840" cy="74676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a:ea typeface="微软雅黑"/>
                <a:cs typeface="+mn-cs"/>
              </a:rPr>
              <a:t>14</a:t>
            </a:r>
            <a:endParaRPr kumimoji="0" lang="zh-CN" altLang="en-US" sz="2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p:nvPr/>
        </p:nvCxnSpPr>
        <p:spPr>
          <a:xfrm flipH="1">
            <a:off x="576470" y="372650"/>
            <a:ext cx="99391" cy="258417"/>
          </a:xfrm>
          <a:prstGeom prst="line">
            <a:avLst/>
          </a:prstGeom>
          <a:ln w="34925">
            <a:solidFill>
              <a:srgbClr val="FFCD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352377" y="1347023"/>
            <a:ext cx="2857925" cy="13630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1"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Epoch   8</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Accuracy: 0.8907</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TPR: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0.6475*</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TNR: 0.9353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F1 Score: 0.6475</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7548781" y="1074827"/>
            <a:ext cx="299783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CD00"/>
                </a:solidFill>
                <a:effectLst/>
                <a:uLnTx/>
                <a:uFillTx/>
                <a:latin typeface="微软雅黑" panose="020B0503020204020204" pitchFamily="34" charset="-122"/>
                <a:ea typeface="微软雅黑" panose="020B0503020204020204" pitchFamily="34" charset="-122"/>
                <a:cs typeface="+mn-cs"/>
              </a:rPr>
              <a:t>MLP without Oversampling</a:t>
            </a:r>
          </a:p>
        </p:txBody>
      </p:sp>
      <p:sp>
        <p:nvSpPr>
          <p:cNvPr id="17" name="文本框 16">
            <a:extLst>
              <a:ext uri="{FF2B5EF4-FFF2-40B4-BE49-F238E27FC236}">
                <a16:creationId xmlns:a16="http://schemas.microsoft.com/office/drawing/2014/main" id="{3D2A9B59-B2CC-421B-B84D-1E3A0251A6FF}"/>
              </a:ext>
            </a:extLst>
          </p:cNvPr>
          <p:cNvSpPr txBox="1"/>
          <p:nvPr/>
        </p:nvSpPr>
        <p:spPr>
          <a:xfrm>
            <a:off x="675860" y="711283"/>
            <a:ext cx="6132195"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MLP with different numbers of neurons in hidden layer</a:t>
            </a:r>
            <a:endParaRPr kumimoji="0" lang="en-US" altLang="zh-CN" sz="1800" b="0"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mc:AlternateContent xmlns:mc="http://schemas.openxmlformats.org/markup-compatibility/2006" xmlns:a14="http://schemas.microsoft.com/office/drawing/2010/main">
        <mc:Choice Requires="a14">
          <p:sp>
            <p:nvSpPr>
              <p:cNvPr id="8" name="文本框 7"/>
              <p:cNvSpPr txBox="1"/>
              <p:nvPr/>
            </p:nvSpPr>
            <p:spPr>
              <a:xfrm>
                <a:off x="789940" y="2063130"/>
                <a:ext cx="25666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𝑯𝒊𝒅𝒅𝒆𝒏</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_</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𝒅𝒊𝒎</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𝟏𝟎</m:t>
                      </m:r>
                    </m:oMath>
                  </m:oMathPara>
                </a14:m>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89940" y="2063130"/>
                <a:ext cx="256661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C315E1C-987A-4A85-B6EE-17ED37969D16}"/>
                  </a:ext>
                </a:extLst>
              </p:cNvPr>
              <p:cNvSpPr txBox="1"/>
              <p:nvPr/>
            </p:nvSpPr>
            <p:spPr>
              <a:xfrm>
                <a:off x="785762" y="3957584"/>
                <a:ext cx="25666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𝑯𝒊𝒅𝒅𝒆𝒏</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_</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𝒅𝒊𝒎</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𝟐𝟎</m:t>
                      </m:r>
                    </m:oMath>
                  </m:oMathPara>
                </a14:m>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68" name="文本框 67">
                <a:extLst>
                  <a:ext uri="{FF2B5EF4-FFF2-40B4-BE49-F238E27FC236}">
                    <a16:creationId xmlns:a16="http://schemas.microsoft.com/office/drawing/2014/main" id="{DC315E1C-987A-4A85-B6EE-17ED37969D16}"/>
                  </a:ext>
                </a:extLst>
              </p:cNvPr>
              <p:cNvSpPr txBox="1">
                <a:spLocks noRot="1" noChangeAspect="1" noMove="1" noResize="1" noEditPoints="1" noAdjustHandles="1" noChangeArrowheads="1" noChangeShapeType="1" noTextEdit="1"/>
              </p:cNvSpPr>
              <p:nvPr/>
            </p:nvSpPr>
            <p:spPr>
              <a:xfrm>
                <a:off x="785762" y="3957584"/>
                <a:ext cx="256661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19508DDB-66EF-4680-95C9-274B5EE01A42}"/>
                  </a:ext>
                </a:extLst>
              </p:cNvPr>
              <p:cNvSpPr txBox="1"/>
              <p:nvPr/>
            </p:nvSpPr>
            <p:spPr>
              <a:xfrm>
                <a:off x="763440" y="6109527"/>
                <a:ext cx="25666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𝑯𝒊𝒅𝒅𝒆𝒏</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_</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𝒅𝒊𝒎</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𝟒𝟎</m:t>
                      </m:r>
                    </m:oMath>
                  </m:oMathPara>
                </a14:m>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69" name="文本框 68">
                <a:extLst>
                  <a:ext uri="{FF2B5EF4-FFF2-40B4-BE49-F238E27FC236}">
                    <a16:creationId xmlns:a16="http://schemas.microsoft.com/office/drawing/2014/main" id="{19508DDB-66EF-4680-95C9-274B5EE01A42}"/>
                  </a:ext>
                </a:extLst>
              </p:cNvPr>
              <p:cNvSpPr txBox="1">
                <a:spLocks noRot="1" noChangeAspect="1" noMove="1" noResize="1" noEditPoints="1" noAdjustHandles="1" noChangeArrowheads="1" noChangeShapeType="1" noTextEdit="1"/>
              </p:cNvSpPr>
              <p:nvPr/>
            </p:nvSpPr>
            <p:spPr>
              <a:xfrm>
                <a:off x="763440" y="6109527"/>
                <a:ext cx="2566615" cy="369332"/>
              </a:xfrm>
              <a:prstGeom prst="rect">
                <a:avLst/>
              </a:prstGeom>
              <a:blipFill>
                <a:blip r:embed="rId7"/>
                <a:stretch>
                  <a:fillRect/>
                </a:stretch>
              </a:blipFill>
            </p:spPr>
            <p:txBody>
              <a:bodyPr/>
              <a:lstStyle/>
              <a:p>
                <a:r>
                  <a:rPr lang="zh-CN" altLang="en-US">
                    <a:noFill/>
                  </a:rPr>
                  <a:t> </a:t>
                </a:r>
              </a:p>
            </p:txBody>
          </p:sp>
        </mc:Fallback>
      </mc:AlternateContent>
      <p:sp>
        <p:nvSpPr>
          <p:cNvPr id="70" name="星形: 五角 69">
            <a:extLst>
              <a:ext uri="{FF2B5EF4-FFF2-40B4-BE49-F238E27FC236}">
                <a16:creationId xmlns:a16="http://schemas.microsoft.com/office/drawing/2014/main" id="{B28F5B26-4A83-498D-8945-9CF718D2C0A2}"/>
              </a:ext>
            </a:extLst>
          </p:cNvPr>
          <p:cNvSpPr/>
          <p:nvPr/>
        </p:nvSpPr>
        <p:spPr>
          <a:xfrm>
            <a:off x="2480158" y="1653237"/>
            <a:ext cx="108000" cy="108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3" name="星形: 五角 72">
            <a:extLst>
              <a:ext uri="{FF2B5EF4-FFF2-40B4-BE49-F238E27FC236}">
                <a16:creationId xmlns:a16="http://schemas.microsoft.com/office/drawing/2014/main" id="{786E7678-8127-4D6E-AF8E-49482DDC434E}"/>
              </a:ext>
            </a:extLst>
          </p:cNvPr>
          <p:cNvSpPr/>
          <p:nvPr/>
        </p:nvSpPr>
        <p:spPr>
          <a:xfrm>
            <a:off x="1658010" y="3609907"/>
            <a:ext cx="108000" cy="108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aphicFrame>
        <p:nvGraphicFramePr>
          <p:cNvPr id="39" name="表格 38">
            <a:extLst>
              <a:ext uri="{FF2B5EF4-FFF2-40B4-BE49-F238E27FC236}">
                <a16:creationId xmlns:a16="http://schemas.microsoft.com/office/drawing/2014/main" id="{61F72A5C-CCB9-47EF-9F24-863B0AA4AA5F}"/>
              </a:ext>
            </a:extLst>
          </p:cNvPr>
          <p:cNvGraphicFramePr>
            <a:graphicFrameLocks noGrp="1"/>
          </p:cNvGraphicFramePr>
          <p:nvPr/>
        </p:nvGraphicFramePr>
        <p:xfrm>
          <a:off x="6808055" y="1666791"/>
          <a:ext cx="4536000" cy="125730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473622590"/>
                    </a:ext>
                  </a:extLst>
                </a:gridCol>
                <a:gridCol w="756000">
                  <a:extLst>
                    <a:ext uri="{9D8B030D-6E8A-4147-A177-3AD203B41FA5}">
                      <a16:colId xmlns:a16="http://schemas.microsoft.com/office/drawing/2014/main" val="3446716612"/>
                    </a:ext>
                  </a:extLst>
                </a:gridCol>
                <a:gridCol w="756000">
                  <a:extLst>
                    <a:ext uri="{9D8B030D-6E8A-4147-A177-3AD203B41FA5}">
                      <a16:colId xmlns:a16="http://schemas.microsoft.com/office/drawing/2014/main" val="472004556"/>
                    </a:ext>
                  </a:extLst>
                </a:gridCol>
                <a:gridCol w="756000">
                  <a:extLst>
                    <a:ext uri="{9D8B030D-6E8A-4147-A177-3AD203B41FA5}">
                      <a16:colId xmlns:a16="http://schemas.microsoft.com/office/drawing/2014/main" val="3322723933"/>
                    </a:ext>
                  </a:extLst>
                </a:gridCol>
                <a:gridCol w="756000">
                  <a:extLst>
                    <a:ext uri="{9D8B030D-6E8A-4147-A177-3AD203B41FA5}">
                      <a16:colId xmlns:a16="http://schemas.microsoft.com/office/drawing/2014/main" val="2182470302"/>
                    </a:ext>
                  </a:extLst>
                </a:gridCol>
                <a:gridCol w="756000">
                  <a:extLst>
                    <a:ext uri="{9D8B030D-6E8A-4147-A177-3AD203B41FA5}">
                      <a16:colId xmlns:a16="http://schemas.microsoft.com/office/drawing/2014/main" val="2089446348"/>
                    </a:ext>
                  </a:extLst>
                </a:gridCol>
              </a:tblGrid>
              <a:tr h="180975">
                <a:tc>
                  <a:txBody>
                    <a:bodyPr/>
                    <a:lstStyle/>
                    <a:p>
                      <a:pPr algn="ctr" fontAlgn="b"/>
                      <a:r>
                        <a:rPr lang="en-US" sz="1600" b="0" u="none" strike="noStrike" dirty="0">
                          <a:effectLst/>
                        </a:rPr>
                        <a:t>Hidden Dim</a:t>
                      </a:r>
                    </a:p>
                  </a:txBody>
                  <a:tcPr marL="9525" marR="9525" marT="9525" marB="0" anchor="ctr"/>
                </a:tc>
                <a:tc>
                  <a:txBody>
                    <a:bodyPr/>
                    <a:lstStyle/>
                    <a:p>
                      <a:pPr algn="ctr" fontAlgn="b"/>
                      <a:r>
                        <a:rPr lang="en-US" sz="1600" u="none" strike="noStrike" dirty="0">
                          <a:effectLst/>
                        </a:rPr>
                        <a:t>Best Epoch</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600" u="none" strike="noStrike" dirty="0">
                          <a:effectLst/>
                        </a:rPr>
                        <a:t>Test Acc</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600" u="none" strike="noStrike">
                          <a:effectLst/>
                        </a:rPr>
                        <a:t> Test TPR</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600" u="none" strike="noStrike">
                          <a:effectLst/>
                        </a:rPr>
                        <a:t> Test TNR</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600" u="none" strike="noStrike">
                          <a:effectLst/>
                        </a:rPr>
                        <a:t> Test F1 Score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30856745"/>
                  </a:ext>
                </a:extLst>
              </a:tr>
              <a:tr h="180975">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10</a:t>
                      </a:r>
                    </a:p>
                  </a:txBody>
                  <a:tcPr marL="9525" marR="9525" marT="9525"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13</a:t>
                      </a:r>
                    </a:p>
                  </a:txBody>
                  <a:tcPr marL="9525" marR="9525" marT="9525"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0.90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0.60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0.95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0.64 </a:t>
                      </a:r>
                    </a:p>
                  </a:txBody>
                  <a:tcPr marL="9525" marR="9525" marT="9525" marB="0" anchor="ctr"/>
                </a:tc>
                <a:extLst>
                  <a:ext uri="{0D108BD9-81ED-4DB2-BD59-A6C34878D82A}">
                    <a16:rowId xmlns:a16="http://schemas.microsoft.com/office/drawing/2014/main" val="3025088267"/>
                  </a:ext>
                </a:extLst>
              </a:tr>
              <a:tr h="180975">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9525" marR="9525" marT="9525"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9525" marR="9525" marT="9525"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0.90 </a:t>
                      </a:r>
                    </a:p>
                  </a:txBody>
                  <a:tcPr marL="9525" marR="9525" marT="9525"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0.58 </a:t>
                      </a:r>
                    </a:p>
                  </a:txBody>
                  <a:tcPr marL="9525" marR="9525" marT="9525"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0.96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0.64 </a:t>
                      </a:r>
                    </a:p>
                  </a:txBody>
                  <a:tcPr marL="9525" marR="9525" marT="9525" marB="0" anchor="ctr"/>
                </a:tc>
                <a:extLst>
                  <a:ext uri="{0D108BD9-81ED-4DB2-BD59-A6C34878D82A}">
                    <a16:rowId xmlns:a16="http://schemas.microsoft.com/office/drawing/2014/main" val="4245164446"/>
                  </a:ext>
                </a:extLst>
              </a:tr>
              <a:tr h="124744">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40</a:t>
                      </a:r>
                    </a:p>
                  </a:txBody>
                  <a:tcPr marL="9525" marR="9525" marT="9525"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8</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0.90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0.54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0.96 </a:t>
                      </a:r>
                    </a:p>
                  </a:txBody>
                  <a:tcPr marL="9525" marR="9525" marT="9525"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0.62 </a:t>
                      </a:r>
                    </a:p>
                  </a:txBody>
                  <a:tcPr marL="9525" marR="9525" marT="9525" marB="0" anchor="ctr"/>
                </a:tc>
                <a:extLst>
                  <a:ext uri="{0D108BD9-81ED-4DB2-BD59-A6C34878D82A}">
                    <a16:rowId xmlns:a16="http://schemas.microsoft.com/office/drawing/2014/main" val="493085611"/>
                  </a:ext>
                </a:extLst>
              </a:tr>
            </a:tbl>
          </a:graphicData>
        </a:graphic>
      </p:graphicFrame>
      <p:cxnSp>
        <p:nvCxnSpPr>
          <p:cNvPr id="48" name="直接连接符 47">
            <a:extLst>
              <a:ext uri="{FF2B5EF4-FFF2-40B4-BE49-F238E27FC236}">
                <a16:creationId xmlns:a16="http://schemas.microsoft.com/office/drawing/2014/main" id="{619D59F4-0797-4FD7-9482-2854B3252149}"/>
              </a:ext>
            </a:extLst>
          </p:cNvPr>
          <p:cNvCxnSpPr/>
          <p:nvPr/>
        </p:nvCxnSpPr>
        <p:spPr>
          <a:xfrm>
            <a:off x="5937335" y="1627995"/>
            <a:ext cx="0" cy="4257171"/>
          </a:xfrm>
          <a:prstGeom prst="line">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a:extLst>
              <a:ext uri="{FF2B5EF4-FFF2-40B4-BE49-F238E27FC236}">
                <a16:creationId xmlns:a16="http://schemas.microsoft.com/office/drawing/2014/main" id="{FE313D57-56D3-4831-9704-3B4E482E5269}"/>
              </a:ext>
            </a:extLst>
          </p:cNvPr>
          <p:cNvSpPr txBox="1"/>
          <p:nvPr/>
        </p:nvSpPr>
        <p:spPr>
          <a:xfrm>
            <a:off x="3352377" y="3117199"/>
            <a:ext cx="2857925" cy="13630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1"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Epoch   8</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Accuracy: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0.8961*</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TPR: 0.6243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TNR: 0.9462</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F1 Score: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0.6515*</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文本框 51">
            <a:extLst>
              <a:ext uri="{FF2B5EF4-FFF2-40B4-BE49-F238E27FC236}">
                <a16:creationId xmlns:a16="http://schemas.microsoft.com/office/drawing/2014/main" id="{0A292FD8-C7F0-4AEE-8ECC-78B7FB5663AD}"/>
              </a:ext>
            </a:extLst>
          </p:cNvPr>
          <p:cNvSpPr txBox="1"/>
          <p:nvPr/>
        </p:nvSpPr>
        <p:spPr>
          <a:xfrm>
            <a:off x="3352377" y="5053164"/>
            <a:ext cx="2857925" cy="13630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1"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Epoch   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Accuracy: 0.8923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TPR: 0.5801</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TNR: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0.9497*</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F1 Score: 0.6259</a:t>
            </a:r>
          </a:p>
        </p:txBody>
      </p:sp>
      <p:sp>
        <p:nvSpPr>
          <p:cNvPr id="53" name="星形: 五角 52">
            <a:extLst>
              <a:ext uri="{FF2B5EF4-FFF2-40B4-BE49-F238E27FC236}">
                <a16:creationId xmlns:a16="http://schemas.microsoft.com/office/drawing/2014/main" id="{213BDFBA-4CA7-4F1B-9839-00820647EE4F}"/>
              </a:ext>
            </a:extLst>
          </p:cNvPr>
          <p:cNvSpPr/>
          <p:nvPr/>
        </p:nvSpPr>
        <p:spPr>
          <a:xfrm>
            <a:off x="1033798" y="5778993"/>
            <a:ext cx="108000" cy="108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文本框 58">
            <a:extLst>
              <a:ext uri="{FF2B5EF4-FFF2-40B4-BE49-F238E27FC236}">
                <a16:creationId xmlns:a16="http://schemas.microsoft.com/office/drawing/2014/main" id="{522E58B1-623C-4E33-8848-318ACBE021C7}"/>
              </a:ext>
            </a:extLst>
          </p:cNvPr>
          <p:cNvSpPr txBox="1"/>
          <p:nvPr/>
        </p:nvSpPr>
        <p:spPr>
          <a:xfrm>
            <a:off x="4236678" y="2917144"/>
            <a:ext cx="17762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CD00"/>
                </a:solidFill>
                <a:effectLst/>
                <a:uLnTx/>
                <a:uFillTx/>
                <a:latin typeface="微软雅黑" panose="020B0503020204020204" pitchFamily="34" charset="-122"/>
                <a:ea typeface="微软雅黑" panose="020B0503020204020204" pitchFamily="34" charset="-122"/>
                <a:cs typeface="+mn-cs"/>
              </a:rPr>
              <a:t>Best Results</a:t>
            </a:r>
          </a:p>
        </p:txBody>
      </p:sp>
      <p:graphicFrame>
        <p:nvGraphicFramePr>
          <p:cNvPr id="60" name="表格 59">
            <a:extLst>
              <a:ext uri="{FF2B5EF4-FFF2-40B4-BE49-F238E27FC236}">
                <a16:creationId xmlns:a16="http://schemas.microsoft.com/office/drawing/2014/main" id="{8561C0DB-108A-49F8-821C-B1E2F2460EA1}"/>
              </a:ext>
            </a:extLst>
          </p:cNvPr>
          <p:cNvGraphicFramePr>
            <a:graphicFrameLocks noGrp="1"/>
          </p:cNvGraphicFramePr>
          <p:nvPr/>
        </p:nvGraphicFramePr>
        <p:xfrm>
          <a:off x="6779700" y="4564812"/>
          <a:ext cx="4536000" cy="125730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473622590"/>
                    </a:ext>
                  </a:extLst>
                </a:gridCol>
                <a:gridCol w="756000">
                  <a:extLst>
                    <a:ext uri="{9D8B030D-6E8A-4147-A177-3AD203B41FA5}">
                      <a16:colId xmlns:a16="http://schemas.microsoft.com/office/drawing/2014/main" val="3446716612"/>
                    </a:ext>
                  </a:extLst>
                </a:gridCol>
                <a:gridCol w="756000">
                  <a:extLst>
                    <a:ext uri="{9D8B030D-6E8A-4147-A177-3AD203B41FA5}">
                      <a16:colId xmlns:a16="http://schemas.microsoft.com/office/drawing/2014/main" val="472004556"/>
                    </a:ext>
                  </a:extLst>
                </a:gridCol>
                <a:gridCol w="756000">
                  <a:extLst>
                    <a:ext uri="{9D8B030D-6E8A-4147-A177-3AD203B41FA5}">
                      <a16:colId xmlns:a16="http://schemas.microsoft.com/office/drawing/2014/main" val="3322723933"/>
                    </a:ext>
                  </a:extLst>
                </a:gridCol>
                <a:gridCol w="756000">
                  <a:extLst>
                    <a:ext uri="{9D8B030D-6E8A-4147-A177-3AD203B41FA5}">
                      <a16:colId xmlns:a16="http://schemas.microsoft.com/office/drawing/2014/main" val="2182470302"/>
                    </a:ext>
                  </a:extLst>
                </a:gridCol>
                <a:gridCol w="756000">
                  <a:extLst>
                    <a:ext uri="{9D8B030D-6E8A-4147-A177-3AD203B41FA5}">
                      <a16:colId xmlns:a16="http://schemas.microsoft.com/office/drawing/2014/main" val="2089446348"/>
                    </a:ext>
                  </a:extLst>
                </a:gridCol>
              </a:tblGrid>
              <a:tr h="180975">
                <a:tc>
                  <a:txBody>
                    <a:bodyPr/>
                    <a:lstStyle/>
                    <a:p>
                      <a:pPr algn="ctr" fontAlgn="b"/>
                      <a:r>
                        <a:rPr lang="en-US" sz="1600" b="0" u="none" strike="noStrike" dirty="0">
                          <a:effectLst/>
                        </a:rPr>
                        <a:t>Hidden Dim</a:t>
                      </a:r>
                    </a:p>
                  </a:txBody>
                  <a:tcPr marL="9525" marR="9525" marT="9525" marB="0" anchor="ctr"/>
                </a:tc>
                <a:tc>
                  <a:txBody>
                    <a:bodyPr/>
                    <a:lstStyle/>
                    <a:p>
                      <a:pPr algn="ctr" fontAlgn="b"/>
                      <a:r>
                        <a:rPr lang="en-US" sz="1600" u="none" strike="noStrike" dirty="0">
                          <a:effectLst/>
                        </a:rPr>
                        <a:t>Best Epoch</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600" u="none" strike="noStrike" dirty="0">
                          <a:effectLst/>
                        </a:rPr>
                        <a:t>Test Acc</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600" u="none" strike="noStrike">
                          <a:effectLst/>
                        </a:rPr>
                        <a:t> Test TPR</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600" u="none" strike="noStrike">
                          <a:effectLst/>
                        </a:rPr>
                        <a:t> Test TNR</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600" u="none" strike="noStrike">
                          <a:effectLst/>
                        </a:rPr>
                        <a:t> Test F1 Score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30856745"/>
                  </a:ext>
                </a:extLst>
              </a:tr>
              <a:tr h="180975">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8</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0.89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0.65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0.94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0.65 </a:t>
                      </a:r>
                    </a:p>
                  </a:txBody>
                  <a:tcPr marL="9525" marR="9525" marT="9525" marB="0" anchor="ctr"/>
                </a:tc>
                <a:extLst>
                  <a:ext uri="{0D108BD9-81ED-4DB2-BD59-A6C34878D82A}">
                    <a16:rowId xmlns:a16="http://schemas.microsoft.com/office/drawing/2014/main" val="3025088267"/>
                  </a:ext>
                </a:extLst>
              </a:tr>
              <a:tr h="180975">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8</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0.90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0.62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0.95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0.65 </a:t>
                      </a:r>
                    </a:p>
                  </a:txBody>
                  <a:tcPr marL="9525" marR="9525" marT="9525" marB="0" anchor="ctr"/>
                </a:tc>
                <a:extLst>
                  <a:ext uri="{0D108BD9-81ED-4DB2-BD59-A6C34878D82A}">
                    <a16:rowId xmlns:a16="http://schemas.microsoft.com/office/drawing/2014/main" val="4245164446"/>
                  </a:ext>
                </a:extLst>
              </a:tr>
              <a:tr h="124744">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40</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0.89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0.58 </a:t>
                      </a:r>
                    </a:p>
                  </a:txBody>
                  <a:tcPr marL="9525" marR="9525" marT="9525"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0.95 </a:t>
                      </a:r>
                    </a:p>
                  </a:txBody>
                  <a:tcPr marL="9525" marR="9525" marT="9525"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0.63 </a:t>
                      </a:r>
                    </a:p>
                  </a:txBody>
                  <a:tcPr marL="9525" marR="9525" marT="9525" marB="0" anchor="ctr"/>
                </a:tc>
                <a:extLst>
                  <a:ext uri="{0D108BD9-81ED-4DB2-BD59-A6C34878D82A}">
                    <a16:rowId xmlns:a16="http://schemas.microsoft.com/office/drawing/2014/main" val="493085611"/>
                  </a:ext>
                </a:extLst>
              </a:tr>
            </a:tbl>
          </a:graphicData>
        </a:graphic>
      </p:graphicFrame>
      <p:sp>
        <p:nvSpPr>
          <p:cNvPr id="61" name="文本框 60">
            <a:extLst>
              <a:ext uri="{FF2B5EF4-FFF2-40B4-BE49-F238E27FC236}">
                <a16:creationId xmlns:a16="http://schemas.microsoft.com/office/drawing/2014/main" id="{EBFFCB5C-8C8F-407A-BF81-CB8F1FD36CB1}"/>
              </a:ext>
            </a:extLst>
          </p:cNvPr>
          <p:cNvSpPr txBox="1"/>
          <p:nvPr/>
        </p:nvSpPr>
        <p:spPr>
          <a:xfrm>
            <a:off x="7214895" y="5957203"/>
            <a:ext cx="36656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CD00"/>
                </a:solidFill>
                <a:effectLst/>
                <a:uLnTx/>
                <a:uFillTx/>
                <a:latin typeface="微软雅黑" panose="020B0503020204020204" pitchFamily="34" charset="-122"/>
                <a:ea typeface="微软雅黑" panose="020B0503020204020204" pitchFamily="34" charset="-122"/>
                <a:cs typeface="+mn-cs"/>
              </a:rPr>
              <a:t>MLP with </a:t>
            </a:r>
            <a:r>
              <a:rPr kumimoji="0" lang="en-US" altLang="zh-CN" sz="1600" b="1"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rPr>
              <a:t>SMOTE Oversampling</a:t>
            </a:r>
          </a:p>
        </p:txBody>
      </p:sp>
      <p:sp>
        <p:nvSpPr>
          <p:cNvPr id="14" name="矩形 13">
            <a:extLst>
              <a:ext uri="{FF2B5EF4-FFF2-40B4-BE49-F238E27FC236}">
                <a16:creationId xmlns:a16="http://schemas.microsoft.com/office/drawing/2014/main" id="{4C581215-2E4C-40AA-AF96-BE9B14758CD8}"/>
              </a:ext>
            </a:extLst>
          </p:cNvPr>
          <p:cNvSpPr/>
          <p:nvPr/>
        </p:nvSpPr>
        <p:spPr>
          <a:xfrm>
            <a:off x="7548781" y="2179529"/>
            <a:ext cx="760119" cy="7376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矩形 61">
            <a:extLst>
              <a:ext uri="{FF2B5EF4-FFF2-40B4-BE49-F238E27FC236}">
                <a16:creationId xmlns:a16="http://schemas.microsoft.com/office/drawing/2014/main" id="{F936BE0F-879A-4E7E-9649-C2B4B4CE26C8}"/>
              </a:ext>
            </a:extLst>
          </p:cNvPr>
          <p:cNvSpPr/>
          <p:nvPr/>
        </p:nvSpPr>
        <p:spPr>
          <a:xfrm>
            <a:off x="7530899" y="5060378"/>
            <a:ext cx="760119" cy="7376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3" name="矩形 62">
            <a:extLst>
              <a:ext uri="{FF2B5EF4-FFF2-40B4-BE49-F238E27FC236}">
                <a16:creationId xmlns:a16="http://schemas.microsoft.com/office/drawing/2014/main" id="{F2E89028-9F99-476D-8A9A-5C9D4666F958}"/>
              </a:ext>
            </a:extLst>
          </p:cNvPr>
          <p:cNvSpPr/>
          <p:nvPr/>
        </p:nvSpPr>
        <p:spPr>
          <a:xfrm>
            <a:off x="9047698" y="2179528"/>
            <a:ext cx="760119" cy="7376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4" name="矩形 63">
            <a:extLst>
              <a:ext uri="{FF2B5EF4-FFF2-40B4-BE49-F238E27FC236}">
                <a16:creationId xmlns:a16="http://schemas.microsoft.com/office/drawing/2014/main" id="{5AF484FD-6AF5-4FBC-96D6-3CB95CF255B4}"/>
              </a:ext>
            </a:extLst>
          </p:cNvPr>
          <p:cNvSpPr/>
          <p:nvPr/>
        </p:nvSpPr>
        <p:spPr>
          <a:xfrm>
            <a:off x="10588080" y="2179528"/>
            <a:ext cx="760119" cy="73761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5" name="矩形 64">
            <a:extLst>
              <a:ext uri="{FF2B5EF4-FFF2-40B4-BE49-F238E27FC236}">
                <a16:creationId xmlns:a16="http://schemas.microsoft.com/office/drawing/2014/main" id="{228538CC-A4E8-4409-AF4D-1805DD34139F}"/>
              </a:ext>
            </a:extLst>
          </p:cNvPr>
          <p:cNvSpPr/>
          <p:nvPr/>
        </p:nvSpPr>
        <p:spPr>
          <a:xfrm>
            <a:off x="9040020" y="5082981"/>
            <a:ext cx="760119" cy="7376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6" name="矩形 65">
            <a:extLst>
              <a:ext uri="{FF2B5EF4-FFF2-40B4-BE49-F238E27FC236}">
                <a16:creationId xmlns:a16="http://schemas.microsoft.com/office/drawing/2014/main" id="{12245F6C-1AFD-49A2-B57D-847B172DD245}"/>
              </a:ext>
            </a:extLst>
          </p:cNvPr>
          <p:cNvSpPr/>
          <p:nvPr/>
        </p:nvSpPr>
        <p:spPr>
          <a:xfrm>
            <a:off x="10581739" y="5060378"/>
            <a:ext cx="760119" cy="73761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箭头: 上下 17">
            <a:extLst>
              <a:ext uri="{FF2B5EF4-FFF2-40B4-BE49-F238E27FC236}">
                <a16:creationId xmlns:a16="http://schemas.microsoft.com/office/drawing/2014/main" id="{F1A4D129-15C2-4106-A1E8-05290ED373BF}"/>
              </a:ext>
            </a:extLst>
          </p:cNvPr>
          <p:cNvSpPr/>
          <p:nvPr/>
        </p:nvSpPr>
        <p:spPr>
          <a:xfrm>
            <a:off x="7822368" y="3117199"/>
            <a:ext cx="212943" cy="1209717"/>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7" name="箭头: 上下 66">
            <a:extLst>
              <a:ext uri="{FF2B5EF4-FFF2-40B4-BE49-F238E27FC236}">
                <a16:creationId xmlns:a16="http://schemas.microsoft.com/office/drawing/2014/main" id="{1F2D4A68-A4EA-42FB-A923-B9FBFA78AE84}"/>
              </a:ext>
            </a:extLst>
          </p:cNvPr>
          <p:cNvSpPr/>
          <p:nvPr/>
        </p:nvSpPr>
        <p:spPr>
          <a:xfrm>
            <a:off x="9313607" y="3118560"/>
            <a:ext cx="212943" cy="1209717"/>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1" name="箭头: 上下 70">
            <a:extLst>
              <a:ext uri="{FF2B5EF4-FFF2-40B4-BE49-F238E27FC236}">
                <a16:creationId xmlns:a16="http://schemas.microsoft.com/office/drawing/2014/main" id="{8FEC0685-C2B7-4E4A-ADB4-D2C74B5E92F7}"/>
              </a:ext>
            </a:extLst>
          </p:cNvPr>
          <p:cNvSpPr/>
          <p:nvPr/>
        </p:nvSpPr>
        <p:spPr>
          <a:xfrm>
            <a:off x="10880502" y="3139593"/>
            <a:ext cx="212943" cy="1209717"/>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4" name="文本框 73">
            <a:extLst>
              <a:ext uri="{FF2B5EF4-FFF2-40B4-BE49-F238E27FC236}">
                <a16:creationId xmlns:a16="http://schemas.microsoft.com/office/drawing/2014/main" id="{A981C166-AA53-465C-AEC9-E32BFB397491}"/>
              </a:ext>
            </a:extLst>
          </p:cNvPr>
          <p:cNvSpPr txBox="1"/>
          <p:nvPr/>
        </p:nvSpPr>
        <p:spPr>
          <a:xfrm>
            <a:off x="6963285" y="3519615"/>
            <a:ext cx="1895346" cy="396583"/>
          </a:xfrm>
          <a:prstGeom prst="rect">
            <a:avLst/>
          </a:prstGeom>
          <a:solidFill>
            <a:schemeClr val="accent4">
              <a:lumMod val="20000"/>
              <a:lumOff val="80000"/>
            </a:schemeClr>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rPr>
              <a:t>Faster training</a:t>
            </a:r>
            <a:endParaRPr kumimoji="0" lang="zh-CN" altLang="en-US" sz="1800" b="1"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5" name="文本框 74">
            <a:extLst>
              <a:ext uri="{FF2B5EF4-FFF2-40B4-BE49-F238E27FC236}">
                <a16:creationId xmlns:a16="http://schemas.microsoft.com/office/drawing/2014/main" id="{6E830349-C78C-4CE8-B255-4445F98099BC}"/>
              </a:ext>
            </a:extLst>
          </p:cNvPr>
          <p:cNvSpPr txBox="1"/>
          <p:nvPr/>
        </p:nvSpPr>
        <p:spPr>
          <a:xfrm>
            <a:off x="9313607" y="3342555"/>
            <a:ext cx="1895346" cy="728982"/>
          </a:xfrm>
          <a:prstGeom prst="rect">
            <a:avLst/>
          </a:prstGeom>
          <a:solidFill>
            <a:schemeClr val="accent4">
              <a:lumMod val="20000"/>
              <a:lumOff val="80000"/>
            </a:schemeClr>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rPr>
              <a:t>Better TPR and F1 Score</a:t>
            </a:r>
            <a:endParaRPr kumimoji="0" lang="zh-CN" altLang="en-US" sz="1800" b="1"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22" name="图形 21" descr="拇指向下 纯色填充">
            <a:extLst>
              <a:ext uri="{FF2B5EF4-FFF2-40B4-BE49-F238E27FC236}">
                <a16:creationId xmlns:a16="http://schemas.microsoft.com/office/drawing/2014/main" id="{56AD9AF0-2D04-453C-9875-DFFFA7916F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1837397">
            <a:off x="6347792" y="3931052"/>
            <a:ext cx="569241" cy="569241"/>
          </a:xfrm>
          <a:prstGeom prst="rect">
            <a:avLst/>
          </a:prstGeom>
        </p:spPr>
      </p:pic>
    </p:spTree>
    <p:extLst>
      <p:ext uri="{BB962C8B-B14F-4D97-AF65-F5344CB8AC3E}">
        <p14:creationId xmlns:p14="http://schemas.microsoft.com/office/powerpoint/2010/main" val="338017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77">
            <a:extLst>
              <a:ext uri="{FF2B5EF4-FFF2-40B4-BE49-F238E27FC236}">
                <a16:creationId xmlns:a16="http://schemas.microsoft.com/office/drawing/2014/main" id="{D5E37294-EFC1-4D44-868F-A950C5AC9BA4}"/>
              </a:ext>
            </a:extLst>
          </p:cNvPr>
          <p:cNvSpPr txBox="1"/>
          <p:nvPr/>
        </p:nvSpPr>
        <p:spPr>
          <a:xfrm>
            <a:off x="8942894" y="1989000"/>
            <a:ext cx="3333563" cy="3716893"/>
          </a:xfrm>
          <a:prstGeom prst="irregularSeal1">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Top 10 ranked features are sufficient to gain high True Positive Rate!!!</a:t>
            </a:r>
            <a:endParaRPr kumimoji="0" lang="zh-CN" altLang="en-US" sz="16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638752" y="255821"/>
            <a:ext cx="934530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Multilayer perceptron (MLP)</a:t>
            </a:r>
            <a:endParaRPr kumimoji="0" lang="en-US" altLang="zh-CN" sz="2800" b="0"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矩形 2"/>
          <p:cNvSpPr/>
          <p:nvPr/>
        </p:nvSpPr>
        <p:spPr>
          <a:xfrm>
            <a:off x="11003280" y="6126480"/>
            <a:ext cx="624840" cy="74676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a:ea typeface="微软雅黑"/>
                <a:cs typeface="+mn-cs"/>
              </a:rPr>
              <a:t>15</a:t>
            </a:r>
            <a:endParaRPr kumimoji="0" lang="zh-CN" altLang="en-US" sz="2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p:nvPr/>
        </p:nvCxnSpPr>
        <p:spPr>
          <a:xfrm flipH="1">
            <a:off x="576470" y="372650"/>
            <a:ext cx="99391" cy="258417"/>
          </a:xfrm>
          <a:prstGeom prst="line">
            <a:avLst/>
          </a:prstGeom>
          <a:ln w="34925">
            <a:solidFill>
              <a:srgbClr val="FFCD00"/>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D2A9B59-B2CC-421B-B84D-1E3A0251A6FF}"/>
              </a:ext>
            </a:extLst>
          </p:cNvPr>
          <p:cNvSpPr txBox="1"/>
          <p:nvPr/>
        </p:nvSpPr>
        <p:spPr>
          <a:xfrm>
            <a:off x="675860" y="711283"/>
            <a:ext cx="6132195"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MLP using top K ranked features as input</a:t>
            </a:r>
            <a:endParaRPr kumimoji="0" lang="en-US" altLang="zh-CN" sz="1800" b="0"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descr="文本&#10;&#10;描述已自动生成">
            <a:extLst>
              <a:ext uri="{FF2B5EF4-FFF2-40B4-BE49-F238E27FC236}">
                <a16:creationId xmlns:a16="http://schemas.microsoft.com/office/drawing/2014/main" id="{2C8C71FB-1554-4CD5-9B43-EC5A6D8FB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2754" y="549000"/>
            <a:ext cx="4320000" cy="2880000"/>
          </a:xfrm>
          <a:prstGeom prst="rect">
            <a:avLst/>
          </a:prstGeom>
        </p:spPr>
      </p:pic>
      <p:pic>
        <p:nvPicPr>
          <p:cNvPr id="13" name="图片 12" descr="文本&#10;&#10;描述已自动生成">
            <a:extLst>
              <a:ext uri="{FF2B5EF4-FFF2-40B4-BE49-F238E27FC236}">
                <a16:creationId xmlns:a16="http://schemas.microsoft.com/office/drawing/2014/main" id="{DD008AE0-85D7-4FB5-BE40-60C4BB735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 y="2577273"/>
            <a:ext cx="4320000" cy="2880000"/>
          </a:xfrm>
          <a:prstGeom prst="rect">
            <a:avLst/>
          </a:prstGeom>
        </p:spPr>
      </p:pic>
      <p:pic>
        <p:nvPicPr>
          <p:cNvPr id="19" name="图片 18" descr="文本, 白板&#10;&#10;描述已自动生成">
            <a:extLst>
              <a:ext uri="{FF2B5EF4-FFF2-40B4-BE49-F238E27FC236}">
                <a16:creationId xmlns:a16="http://schemas.microsoft.com/office/drawing/2014/main" id="{86C8680C-B74C-472F-9A78-C60B7DDC2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0262" y="3819112"/>
            <a:ext cx="4320000" cy="2880000"/>
          </a:xfrm>
          <a:prstGeom prst="rect">
            <a:avLst/>
          </a:prstGeom>
        </p:spPr>
      </p:pic>
      <p:sp>
        <p:nvSpPr>
          <p:cNvPr id="42" name="文本框 41">
            <a:extLst>
              <a:ext uri="{FF2B5EF4-FFF2-40B4-BE49-F238E27FC236}">
                <a16:creationId xmlns:a16="http://schemas.microsoft.com/office/drawing/2014/main" id="{3E0A758D-855B-47DF-989E-26954F27B883}"/>
              </a:ext>
            </a:extLst>
          </p:cNvPr>
          <p:cNvSpPr txBox="1"/>
          <p:nvPr/>
        </p:nvSpPr>
        <p:spPr>
          <a:xfrm>
            <a:off x="7303787" y="484768"/>
            <a:ext cx="14884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CD00"/>
                </a:solidFill>
                <a:effectLst/>
                <a:uLnTx/>
                <a:uFillTx/>
                <a:latin typeface="微软雅黑" panose="020B0503020204020204" pitchFamily="34" charset="-122"/>
                <a:ea typeface="微软雅黑" panose="020B0503020204020204" pitchFamily="34" charset="-122"/>
                <a:cs typeface="+mn-cs"/>
              </a:rPr>
              <a:t>Correlation</a:t>
            </a:r>
          </a:p>
        </p:txBody>
      </p:sp>
      <p:sp>
        <p:nvSpPr>
          <p:cNvPr id="43" name="文本框 42">
            <a:extLst>
              <a:ext uri="{FF2B5EF4-FFF2-40B4-BE49-F238E27FC236}">
                <a16:creationId xmlns:a16="http://schemas.microsoft.com/office/drawing/2014/main" id="{D562FD8A-2A3C-49C8-95C9-F1939E302A45}"/>
              </a:ext>
            </a:extLst>
          </p:cNvPr>
          <p:cNvSpPr txBox="1"/>
          <p:nvPr/>
        </p:nvSpPr>
        <p:spPr>
          <a:xfrm>
            <a:off x="819313" y="5441962"/>
            <a:ext cx="24598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CD00"/>
                </a:solidFill>
                <a:effectLst/>
                <a:uLnTx/>
                <a:uFillTx/>
                <a:latin typeface="微软雅黑" panose="020B0503020204020204" pitchFamily="34" charset="-122"/>
                <a:ea typeface="微软雅黑" panose="020B0503020204020204" pitchFamily="34" charset="-122"/>
                <a:cs typeface="+mn-cs"/>
              </a:rPr>
              <a:t>Mutual Information</a:t>
            </a:r>
          </a:p>
        </p:txBody>
      </p:sp>
      <p:sp>
        <p:nvSpPr>
          <p:cNvPr id="44" name="文本框 43">
            <a:extLst>
              <a:ext uri="{FF2B5EF4-FFF2-40B4-BE49-F238E27FC236}">
                <a16:creationId xmlns:a16="http://schemas.microsoft.com/office/drawing/2014/main" id="{91F03ED0-64D4-4BDE-A9B7-9064672E255C}"/>
              </a:ext>
            </a:extLst>
          </p:cNvPr>
          <p:cNvSpPr txBox="1"/>
          <p:nvPr/>
        </p:nvSpPr>
        <p:spPr>
          <a:xfrm>
            <a:off x="6017180" y="3759757"/>
            <a:ext cx="10061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CD00"/>
                </a:solidFill>
                <a:effectLst/>
                <a:uLnTx/>
                <a:uFillTx/>
                <a:latin typeface="微软雅黑" panose="020B0503020204020204" pitchFamily="34" charset="-122"/>
                <a:ea typeface="微软雅黑" panose="020B0503020204020204" pitchFamily="34" charset="-122"/>
                <a:cs typeface="+mn-cs"/>
              </a:rPr>
              <a:t>mRMR</a:t>
            </a:r>
            <a:endParaRPr kumimoji="0" lang="en-US" altLang="zh-CN" sz="1800" b="1" i="0" u="none" strike="noStrike" kern="1200" cap="none" spc="0" normalizeH="0" baseline="0" noProof="0" dirty="0">
              <a:ln>
                <a:noFill/>
              </a:ln>
              <a:solidFill>
                <a:srgbClr val="FFCD00"/>
              </a:solidFill>
              <a:effectLst/>
              <a:uLnTx/>
              <a:uFillTx/>
              <a:latin typeface="微软雅黑" panose="020B0503020204020204" pitchFamily="34" charset="-122"/>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FFD42D5A-C39B-41AD-90DA-C099F09BB826}"/>
              </a:ext>
            </a:extLst>
          </p:cNvPr>
          <p:cNvSpPr txBox="1"/>
          <p:nvPr/>
        </p:nvSpPr>
        <p:spPr>
          <a:xfrm>
            <a:off x="2964829" y="1373489"/>
            <a:ext cx="2857925" cy="13630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1"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Number of features: 73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Accuracy: 0.8920</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TPR: 0.6318</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TNR: 0.9398</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F1 Score: 0.6447</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70EBA51-9AFF-4B15-BA47-185BD3E71C30}"/>
                  </a:ext>
                </a:extLst>
              </p:cNvPr>
              <p:cNvSpPr txBox="1"/>
              <p:nvPr/>
            </p:nvSpPr>
            <p:spPr>
              <a:xfrm>
                <a:off x="170708" y="1231372"/>
                <a:ext cx="2123322" cy="1409748"/>
              </a:xfrm>
              <a:prstGeom prst="roundRect">
                <a:avLst/>
              </a:prstGeom>
              <a:solidFill>
                <a:schemeClr val="accent6">
                  <a:lumMod val="20000"/>
                  <a:lumOff val="80000"/>
                </a:schemeClr>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600" b="1" i="1" u="sng"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Hyperparameters</a:t>
                </a:r>
              </a:p>
              <a:p>
                <a:pPr marL="0" marR="0" lvl="0" indent="0" algn="l" defTabSz="914400" rtl="0" eaLnBrk="1" fontAlgn="auto" latinLnBrk="0" hangingPunct="1">
                  <a:lnSpc>
                    <a:spcPct val="12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𝐵𝑎𝑡𝑐h</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𝑆𝑖𝑧𝑒</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=16</m:t>
                      </m:r>
                    </m:oMath>
                  </m:oMathPara>
                </a14:m>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𝐸𝑝𝑜𝑐h𝑠</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=10</m:t>
                      </m:r>
                    </m:oMath>
                  </m:oMathPara>
                </a14:m>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𝐻𝑖𝑑𝑑𝑒𝑛</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𝐷𝑖𝑚</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=20</m:t>
                      </m:r>
                    </m:oMath>
                  </m:oMathPara>
                </a14:m>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46" name="文本框 45">
                <a:extLst>
                  <a:ext uri="{FF2B5EF4-FFF2-40B4-BE49-F238E27FC236}">
                    <a16:creationId xmlns:a16="http://schemas.microsoft.com/office/drawing/2014/main" id="{E70EBA51-9AFF-4B15-BA47-185BD3E71C30}"/>
                  </a:ext>
                </a:extLst>
              </p:cNvPr>
              <p:cNvSpPr txBox="1">
                <a:spLocks noRot="1" noChangeAspect="1" noMove="1" noResize="1" noEditPoints="1" noAdjustHandles="1" noChangeArrowheads="1" noChangeShapeType="1" noTextEdit="1"/>
              </p:cNvSpPr>
              <p:nvPr/>
            </p:nvSpPr>
            <p:spPr>
              <a:xfrm>
                <a:off x="170708" y="1231372"/>
                <a:ext cx="2123322" cy="1409748"/>
              </a:xfrm>
              <a:prstGeom prst="roundRect">
                <a:avLst/>
              </a:prstGeom>
              <a:blipFill>
                <a:blip r:embed="rId5"/>
                <a:stretch>
                  <a:fillRect/>
                </a:stretch>
              </a:blipFill>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id="{0CD3DEBD-71FC-41BC-AECE-2928BBBC8CA2}"/>
              </a:ext>
            </a:extLst>
          </p:cNvPr>
          <p:cNvSpPr txBox="1"/>
          <p:nvPr/>
        </p:nvSpPr>
        <p:spPr>
          <a:xfrm>
            <a:off x="9838797" y="248296"/>
            <a:ext cx="2305263" cy="13630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1"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Number of features: 73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Accuracy: 0.8912</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TPR: 0.6429</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TNR: 0.9369</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F1 Score: 0.6474</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文本框 49">
            <a:extLst>
              <a:ext uri="{FF2B5EF4-FFF2-40B4-BE49-F238E27FC236}">
                <a16:creationId xmlns:a16="http://schemas.microsoft.com/office/drawing/2014/main" id="{11780A2F-2381-492C-A8DD-84B9FE089768}"/>
              </a:ext>
            </a:extLst>
          </p:cNvPr>
          <p:cNvSpPr txBox="1"/>
          <p:nvPr/>
        </p:nvSpPr>
        <p:spPr>
          <a:xfrm>
            <a:off x="8952219" y="4829952"/>
            <a:ext cx="2857925" cy="13630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1"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Number of features: 74</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Accuracy: 0.8899</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TPR: 0.6087</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TNR: 0.9417</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Test F1 Score: 0.6323</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星形: 五角 53">
            <a:extLst>
              <a:ext uri="{FF2B5EF4-FFF2-40B4-BE49-F238E27FC236}">
                <a16:creationId xmlns:a16="http://schemas.microsoft.com/office/drawing/2014/main" id="{029ED945-C90C-424D-BA51-35E6079E2BE7}"/>
              </a:ext>
            </a:extLst>
          </p:cNvPr>
          <p:cNvSpPr/>
          <p:nvPr/>
        </p:nvSpPr>
        <p:spPr>
          <a:xfrm>
            <a:off x="3607498" y="3193935"/>
            <a:ext cx="108000" cy="108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5" name="星形: 五角 54">
            <a:extLst>
              <a:ext uri="{FF2B5EF4-FFF2-40B4-BE49-F238E27FC236}">
                <a16:creationId xmlns:a16="http://schemas.microsoft.com/office/drawing/2014/main" id="{5AAB5C69-C9F0-4002-A135-8F57ED4CB735}"/>
              </a:ext>
            </a:extLst>
          </p:cNvPr>
          <p:cNvSpPr/>
          <p:nvPr/>
        </p:nvSpPr>
        <p:spPr>
          <a:xfrm>
            <a:off x="9457140" y="1189775"/>
            <a:ext cx="108000" cy="108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6" name="星形: 五角 55">
            <a:extLst>
              <a:ext uri="{FF2B5EF4-FFF2-40B4-BE49-F238E27FC236}">
                <a16:creationId xmlns:a16="http://schemas.microsoft.com/office/drawing/2014/main" id="{40EC8613-1549-44DA-9F9D-BC9681859598}"/>
              </a:ext>
            </a:extLst>
          </p:cNvPr>
          <p:cNvSpPr/>
          <p:nvPr/>
        </p:nvSpPr>
        <p:spPr>
          <a:xfrm>
            <a:off x="8051424" y="4480322"/>
            <a:ext cx="108000" cy="108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24" name="连接符: 曲线 23">
            <a:extLst>
              <a:ext uri="{FF2B5EF4-FFF2-40B4-BE49-F238E27FC236}">
                <a16:creationId xmlns:a16="http://schemas.microsoft.com/office/drawing/2014/main" id="{95AA920A-6335-4B0C-9131-9426A14D7852}"/>
              </a:ext>
            </a:extLst>
          </p:cNvPr>
          <p:cNvCxnSpPr>
            <a:cxnSpLocks/>
          </p:cNvCxnSpPr>
          <p:nvPr/>
        </p:nvCxnSpPr>
        <p:spPr>
          <a:xfrm rot="10800000" flipV="1">
            <a:off x="3715499" y="2736555"/>
            <a:ext cx="753451" cy="56538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连接符: 曲线 57">
            <a:extLst>
              <a:ext uri="{FF2B5EF4-FFF2-40B4-BE49-F238E27FC236}">
                <a16:creationId xmlns:a16="http://schemas.microsoft.com/office/drawing/2014/main" id="{3F80F6D9-783D-4E60-8D8B-8B5BAA372F64}"/>
              </a:ext>
            </a:extLst>
          </p:cNvPr>
          <p:cNvCxnSpPr>
            <a:cxnSpLocks/>
            <a:endCxn id="55" idx="2"/>
          </p:cNvCxnSpPr>
          <p:nvPr/>
        </p:nvCxnSpPr>
        <p:spPr>
          <a:xfrm rot="5400000">
            <a:off x="9218536" y="677506"/>
            <a:ext cx="879499" cy="361038"/>
          </a:xfrm>
          <a:prstGeom prst="curvedConnector3">
            <a:avLst>
              <a:gd name="adj1" fmla="val 12599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190CE1B8-D997-4EB6-8245-E71C09105053}"/>
              </a:ext>
            </a:extLst>
          </p:cNvPr>
          <p:cNvCxnSpPr>
            <a:cxnSpLocks/>
          </p:cNvCxnSpPr>
          <p:nvPr/>
        </p:nvCxnSpPr>
        <p:spPr>
          <a:xfrm rot="10800000">
            <a:off x="8159425" y="4480323"/>
            <a:ext cx="792795" cy="63029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B25D15F-F8B2-45BE-AEC7-200EBFCB092F}"/>
              </a:ext>
            </a:extLst>
          </p:cNvPr>
          <p:cNvCxnSpPr/>
          <p:nvPr/>
        </p:nvCxnSpPr>
        <p:spPr>
          <a:xfrm>
            <a:off x="977030" y="4129089"/>
            <a:ext cx="1987799" cy="530593"/>
          </a:xfrm>
          <a:prstGeom prst="straightConnector1">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D4E1102C-810E-4651-9A04-996A41E04A83}"/>
              </a:ext>
            </a:extLst>
          </p:cNvPr>
          <p:cNvCxnSpPr/>
          <p:nvPr/>
        </p:nvCxnSpPr>
        <p:spPr>
          <a:xfrm>
            <a:off x="6804485" y="2163173"/>
            <a:ext cx="1987799" cy="530593"/>
          </a:xfrm>
          <a:prstGeom prst="straightConnector1">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58C6934A-1840-44D9-B89A-2A926D6BB0B5}"/>
              </a:ext>
            </a:extLst>
          </p:cNvPr>
          <p:cNvCxnSpPr/>
          <p:nvPr/>
        </p:nvCxnSpPr>
        <p:spPr>
          <a:xfrm>
            <a:off x="5352957" y="5361331"/>
            <a:ext cx="1987799" cy="530593"/>
          </a:xfrm>
          <a:prstGeom prst="straightConnector1">
            <a:avLst/>
          </a:prstGeom>
          <a:ln w="38100">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383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1210d36847d_4_0"/>
          <p:cNvSpPr txBox="1"/>
          <p:nvPr/>
        </p:nvSpPr>
        <p:spPr>
          <a:xfrm>
            <a:off x="638752" y="255821"/>
            <a:ext cx="9345300" cy="954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dk1"/>
                </a:solidFill>
                <a:latin typeface="Arimo"/>
                <a:ea typeface="Arimo"/>
                <a:cs typeface="Arimo"/>
                <a:sym typeface="Arimo"/>
              </a:rPr>
              <a:t>XGBoost</a:t>
            </a:r>
            <a:endParaRPr sz="2800" b="1">
              <a:solidFill>
                <a:schemeClr val="dk1"/>
              </a:solidFill>
              <a:latin typeface="Arimo"/>
              <a:ea typeface="Arimo"/>
              <a:cs typeface="Arimo"/>
              <a:sym typeface="Arimo"/>
            </a:endParaRPr>
          </a:p>
          <a:p>
            <a:pPr marL="0" marR="0" lvl="0" indent="0" algn="l" rtl="0">
              <a:spcBef>
                <a:spcPts val="0"/>
              </a:spcBef>
              <a:spcAft>
                <a:spcPts val="0"/>
              </a:spcAft>
              <a:buNone/>
            </a:pPr>
            <a:endParaRPr sz="2800" b="1">
              <a:solidFill>
                <a:schemeClr val="dk1"/>
              </a:solidFill>
              <a:latin typeface="Arimo"/>
              <a:ea typeface="Arimo"/>
              <a:cs typeface="Arimo"/>
              <a:sym typeface="Arimo"/>
            </a:endParaRPr>
          </a:p>
        </p:txBody>
      </p:sp>
      <p:sp>
        <p:nvSpPr>
          <p:cNvPr id="598" name="Google Shape;598;g1210d36847d_4_0"/>
          <p:cNvSpPr/>
          <p:nvPr/>
        </p:nvSpPr>
        <p:spPr>
          <a:xfrm>
            <a:off x="11003280" y="612648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Arial"/>
                <a:ea typeface="Arial"/>
                <a:cs typeface="Arial"/>
                <a:sym typeface="Arial"/>
              </a:rPr>
              <a:t>16</a:t>
            </a:r>
            <a:endParaRPr sz="2800" dirty="0">
              <a:solidFill>
                <a:schemeClr val="lt1"/>
              </a:solidFill>
              <a:latin typeface="Arial"/>
              <a:ea typeface="Arial"/>
              <a:cs typeface="Arial"/>
              <a:sym typeface="Arial"/>
            </a:endParaRPr>
          </a:p>
        </p:txBody>
      </p:sp>
      <p:cxnSp>
        <p:nvCxnSpPr>
          <p:cNvPr id="599" name="Google Shape;599;g1210d36847d_4_0"/>
          <p:cNvCxnSpPr/>
          <p:nvPr/>
        </p:nvCxnSpPr>
        <p:spPr>
          <a:xfrm flipH="1">
            <a:off x="576561" y="372650"/>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600" name="Google Shape;600;g1210d36847d_4_0"/>
          <p:cNvSpPr txBox="1"/>
          <p:nvPr/>
        </p:nvSpPr>
        <p:spPr>
          <a:xfrm>
            <a:off x="675860" y="711283"/>
            <a:ext cx="61323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b="1">
                <a:solidFill>
                  <a:schemeClr val="dk1"/>
                </a:solidFill>
                <a:latin typeface="Arimo"/>
                <a:ea typeface="Arimo"/>
                <a:cs typeface="Arimo"/>
                <a:sym typeface="Arimo"/>
              </a:rPr>
              <a:t>Performance without oversampling</a:t>
            </a:r>
            <a:endParaRPr sz="1800" b="1">
              <a:solidFill>
                <a:schemeClr val="dk1"/>
              </a:solidFill>
              <a:latin typeface="Arimo"/>
              <a:ea typeface="Arimo"/>
              <a:cs typeface="Arimo"/>
              <a:sym typeface="Arimo"/>
            </a:endParaRPr>
          </a:p>
        </p:txBody>
      </p:sp>
      <p:sp>
        <p:nvSpPr>
          <p:cNvPr id="601" name="Google Shape;601;g1210d36847d_4_0"/>
          <p:cNvSpPr/>
          <p:nvPr/>
        </p:nvSpPr>
        <p:spPr>
          <a:xfrm>
            <a:off x="675850" y="1298175"/>
            <a:ext cx="2998800" cy="52650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800" b="1" i="1" u="sng" strike="noStrike" cap="none" dirty="0">
                <a:solidFill>
                  <a:schemeClr val="dk1"/>
                </a:solidFill>
                <a:latin typeface="Microsoft Yahei"/>
                <a:ea typeface="Microsoft Yahei"/>
                <a:cs typeface="Microsoft Yahei"/>
                <a:sym typeface="Microsoft Yahei"/>
              </a:rPr>
              <a:t>Scoring: </a:t>
            </a:r>
            <a:r>
              <a:rPr lang="en-US" sz="1800" b="1" i="1" u="sng" dirty="0">
                <a:solidFill>
                  <a:schemeClr val="dk1"/>
                </a:solidFill>
                <a:latin typeface="Microsoft Yahei"/>
                <a:ea typeface="Microsoft Yahei"/>
                <a:cs typeface="Microsoft Yahei"/>
                <a:sym typeface="Microsoft Yahei"/>
              </a:rPr>
              <a:t>AUC</a:t>
            </a:r>
            <a:endParaRPr sz="1800" dirty="0"/>
          </a:p>
          <a:p>
            <a:pPr marL="0" marR="0" lvl="0" indent="0" algn="ctr" rtl="0">
              <a:lnSpc>
                <a:spcPct val="120000"/>
              </a:lnSpc>
              <a:spcBef>
                <a:spcPts val="0"/>
              </a:spcBef>
              <a:spcAft>
                <a:spcPts val="0"/>
              </a:spcAft>
              <a:buNone/>
            </a:pPr>
            <a:r>
              <a:rPr lang="en-US" sz="1800" b="1" i="1" u="sng" strike="noStrike" cap="none" dirty="0">
                <a:solidFill>
                  <a:schemeClr val="dk1"/>
                </a:solidFill>
                <a:latin typeface="Microsoft Yahei"/>
                <a:ea typeface="Microsoft Yahei"/>
                <a:cs typeface="Microsoft Yahei"/>
                <a:sym typeface="Microsoft Yahei"/>
              </a:rPr>
              <a:t>Hyperparameters</a:t>
            </a:r>
          </a:p>
          <a:p>
            <a:pPr marL="0" marR="0" lvl="0" indent="0" algn="ctr" rtl="0">
              <a:lnSpc>
                <a:spcPct val="120000"/>
              </a:lnSpc>
              <a:spcBef>
                <a:spcPts val="0"/>
              </a:spcBef>
              <a:spcAft>
                <a:spcPts val="0"/>
              </a:spcAft>
              <a:buNone/>
            </a:pPr>
            <a:endParaRPr sz="1800" dirty="0"/>
          </a:p>
          <a:p>
            <a:pPr marL="0" marR="0" lvl="0" indent="0" algn="ctr" rtl="0">
              <a:lnSpc>
                <a:spcPct val="120000"/>
              </a:lnSpc>
              <a:spcBef>
                <a:spcPts val="0"/>
              </a:spcBef>
              <a:spcAft>
                <a:spcPts val="0"/>
              </a:spcAft>
              <a:buClr>
                <a:schemeClr val="dk1"/>
              </a:buClr>
              <a:buSzPts val="1100"/>
              <a:buFont typeface="Arial"/>
              <a:buNone/>
            </a:pPr>
            <a:r>
              <a:rPr lang="en-US" sz="1600" dirty="0" err="1">
                <a:solidFill>
                  <a:schemeClr val="dk1"/>
                </a:solidFill>
                <a:latin typeface="Microsoft Yahei"/>
                <a:ea typeface="Microsoft Yahei"/>
                <a:cs typeface="Microsoft Yahei"/>
                <a:sym typeface="Microsoft Yahei"/>
              </a:rPr>
              <a:t>learning_rate</a:t>
            </a:r>
            <a:r>
              <a:rPr lang="en-US" sz="1600" dirty="0">
                <a:solidFill>
                  <a:schemeClr val="dk1"/>
                </a:solidFill>
                <a:latin typeface="Microsoft Yahei"/>
                <a:ea typeface="Microsoft Yahei"/>
                <a:cs typeface="Microsoft Yahei"/>
                <a:sym typeface="Microsoft Yahei"/>
              </a:rPr>
              <a:t> =0.01,</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n_estimators</a:t>
            </a:r>
            <a:r>
              <a:rPr lang="en-US" sz="1600" dirty="0">
                <a:solidFill>
                  <a:schemeClr val="dk1"/>
                </a:solidFill>
                <a:latin typeface="Microsoft Yahei"/>
                <a:ea typeface="Microsoft Yahei"/>
                <a:cs typeface="Microsoft Yahei"/>
                <a:sym typeface="Microsoft Yahei"/>
              </a:rPr>
              <a:t>=1000,</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max_depth</a:t>
            </a:r>
            <a:r>
              <a:rPr lang="en-US" sz="1600" dirty="0">
                <a:solidFill>
                  <a:schemeClr val="dk1"/>
                </a:solidFill>
                <a:latin typeface="Microsoft Yahei"/>
                <a:ea typeface="Microsoft Yahei"/>
                <a:cs typeface="Microsoft Yahei"/>
                <a:sym typeface="Microsoft Yahei"/>
              </a:rPr>
              <a:t>=3,</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min_child_weight</a:t>
            </a:r>
            <a:r>
              <a:rPr lang="en-US" sz="1600" dirty="0">
                <a:solidFill>
                  <a:schemeClr val="dk1"/>
                </a:solidFill>
                <a:latin typeface="Microsoft Yahei"/>
                <a:ea typeface="Microsoft Yahei"/>
                <a:cs typeface="Microsoft Yahei"/>
                <a:sym typeface="Microsoft Yahei"/>
              </a:rPr>
              <a:t>=3,</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gamma=0.2,</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subsample=0.95,</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colsample_bytree</a:t>
            </a:r>
            <a:r>
              <a:rPr lang="en-US" sz="1600" dirty="0">
                <a:solidFill>
                  <a:schemeClr val="dk1"/>
                </a:solidFill>
                <a:latin typeface="Microsoft Yahei"/>
                <a:ea typeface="Microsoft Yahei"/>
                <a:cs typeface="Microsoft Yahei"/>
                <a:sym typeface="Microsoft Yahei"/>
              </a:rPr>
              <a:t>=0.75,</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reg_alpha</a:t>
            </a:r>
            <a:r>
              <a:rPr lang="en-US" sz="1600" dirty="0">
                <a:solidFill>
                  <a:schemeClr val="dk1"/>
                </a:solidFill>
                <a:latin typeface="Microsoft Yahei"/>
                <a:ea typeface="Microsoft Yahei"/>
                <a:cs typeface="Microsoft Yahei"/>
                <a:sym typeface="Microsoft Yahei"/>
              </a:rPr>
              <a:t>=1,</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eval_metric</a:t>
            </a:r>
            <a:r>
              <a:rPr lang="en-US" sz="1600" dirty="0">
                <a:solidFill>
                  <a:schemeClr val="dk1"/>
                </a:solidFill>
                <a:latin typeface="Microsoft Yahei"/>
                <a:ea typeface="Microsoft Yahei"/>
                <a:cs typeface="Microsoft Yahei"/>
                <a:sym typeface="Microsoft Yahei"/>
              </a:rPr>
              <a:t>='</a:t>
            </a:r>
            <a:r>
              <a:rPr lang="en-US" sz="1600" dirty="0" err="1">
                <a:solidFill>
                  <a:schemeClr val="dk1"/>
                </a:solidFill>
                <a:latin typeface="Microsoft Yahei"/>
                <a:ea typeface="Microsoft Yahei"/>
                <a:cs typeface="Microsoft Yahei"/>
                <a:sym typeface="Microsoft Yahei"/>
              </a:rPr>
              <a:t>auc</a:t>
            </a:r>
            <a:r>
              <a:rPr lang="en-US" sz="1600" dirty="0">
                <a:solidFill>
                  <a:schemeClr val="dk1"/>
                </a:solidFill>
                <a:latin typeface="Microsoft Yahei"/>
                <a:ea typeface="Microsoft Yahei"/>
                <a:cs typeface="Microsoft Yahei"/>
                <a:sym typeface="Microsoft Yahei"/>
              </a:rPr>
              <a:t>',</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nthread</a:t>
            </a:r>
            <a:r>
              <a:rPr lang="en-US" sz="1600" dirty="0">
                <a:solidFill>
                  <a:schemeClr val="dk1"/>
                </a:solidFill>
                <a:latin typeface="Microsoft Yahei"/>
                <a:ea typeface="Microsoft Yahei"/>
                <a:cs typeface="Microsoft Yahei"/>
                <a:sym typeface="Microsoft Yahei"/>
              </a:rPr>
              <a:t>=4,</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scale_pos_weight</a:t>
            </a:r>
            <a:r>
              <a:rPr lang="en-US" sz="1600" dirty="0">
                <a:solidFill>
                  <a:schemeClr val="dk1"/>
                </a:solidFill>
                <a:latin typeface="Microsoft Yahei"/>
                <a:ea typeface="Microsoft Yahei"/>
                <a:cs typeface="Microsoft Yahei"/>
                <a:sym typeface="Microsoft Yahei"/>
              </a:rPr>
              <a:t>=1,</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Clr>
                <a:schemeClr val="dk1"/>
              </a:buClr>
              <a:buSzPts val="1100"/>
              <a:buFont typeface="Arial"/>
              <a:buNone/>
            </a:pPr>
            <a:r>
              <a:rPr lang="en-US" sz="1600" dirty="0">
                <a:solidFill>
                  <a:schemeClr val="dk1"/>
                </a:solidFill>
                <a:latin typeface="Microsoft Yahei"/>
                <a:ea typeface="Microsoft Yahei"/>
                <a:cs typeface="Microsoft Yahei"/>
                <a:sym typeface="Microsoft Yahei"/>
              </a:rPr>
              <a:t> seed=27</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endParaRPr sz="1600" dirty="0">
              <a:solidFill>
                <a:schemeClr val="dk1"/>
              </a:solidFill>
              <a:latin typeface="Microsoft Yahei"/>
              <a:ea typeface="Microsoft Yahei"/>
              <a:cs typeface="Microsoft Yahei"/>
              <a:sym typeface="Microsoft Yahei"/>
            </a:endParaRPr>
          </a:p>
        </p:txBody>
      </p:sp>
      <p:sp>
        <p:nvSpPr>
          <p:cNvPr id="602" name="Google Shape;602;g1210d36847d_4_0"/>
          <p:cNvSpPr/>
          <p:nvPr/>
        </p:nvSpPr>
        <p:spPr>
          <a:xfrm>
            <a:off x="1473775" y="3091490"/>
            <a:ext cx="1434600" cy="2556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g1210d36847d_4_0"/>
          <p:cNvSpPr/>
          <p:nvPr/>
        </p:nvSpPr>
        <p:spPr>
          <a:xfrm>
            <a:off x="1287624" y="4844898"/>
            <a:ext cx="1772817" cy="2556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g1210d36847d_4_0"/>
          <p:cNvSpPr/>
          <p:nvPr/>
        </p:nvSpPr>
        <p:spPr>
          <a:xfrm>
            <a:off x="1109350" y="5432712"/>
            <a:ext cx="2131800" cy="2556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g1210d36847d_4_0"/>
          <p:cNvSpPr txBox="1"/>
          <p:nvPr/>
        </p:nvSpPr>
        <p:spPr>
          <a:xfrm>
            <a:off x="4048000" y="1210125"/>
            <a:ext cx="76638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Tuning with cv_folds=5</a:t>
            </a:r>
            <a:endParaRPr/>
          </a:p>
          <a:p>
            <a:pPr marL="0" lvl="0" indent="0" algn="l" rtl="0">
              <a:spcBef>
                <a:spcPts val="0"/>
              </a:spcBef>
              <a:spcAft>
                <a:spcPts val="0"/>
              </a:spcAft>
              <a:buNone/>
            </a:pPr>
            <a:r>
              <a:rPr lang="en-US" b="1">
                <a:solidFill>
                  <a:srgbClr val="0000FF"/>
                </a:solidFill>
              </a:rPr>
              <a:t>Observations</a:t>
            </a:r>
            <a:r>
              <a:rPr lang="en-US"/>
              <a:t>: </a:t>
            </a:r>
            <a:endParaRPr/>
          </a:p>
          <a:p>
            <a:pPr marL="0" lvl="0" indent="0" algn="l" rtl="0">
              <a:spcBef>
                <a:spcPts val="0"/>
              </a:spcBef>
              <a:spcAft>
                <a:spcPts val="0"/>
              </a:spcAft>
              <a:buNone/>
            </a:pPr>
            <a:r>
              <a:rPr lang="en-US"/>
              <a:t>max_depth is not high, reg_alpha is high: </a:t>
            </a:r>
            <a:r>
              <a:rPr lang="en-US" b="1"/>
              <a:t>The model relies on few important features</a:t>
            </a:r>
            <a:endParaRPr b="1"/>
          </a:p>
          <a:p>
            <a:pPr marL="0" lvl="0" indent="0" algn="l" rtl="0">
              <a:spcBef>
                <a:spcPts val="0"/>
              </a:spcBef>
              <a:spcAft>
                <a:spcPts val="0"/>
              </a:spcAft>
              <a:buNone/>
            </a:pPr>
            <a:endParaRPr sz="1800" b="1">
              <a:solidFill>
                <a:srgbClr val="FF0000"/>
              </a:solidFill>
            </a:endParaRPr>
          </a:p>
          <a:p>
            <a:pPr marL="0" lvl="0" indent="0" algn="l" rtl="0">
              <a:spcBef>
                <a:spcPts val="0"/>
              </a:spcBef>
              <a:spcAft>
                <a:spcPts val="0"/>
              </a:spcAft>
              <a:buNone/>
            </a:pPr>
            <a:r>
              <a:rPr lang="en-US" sz="1800" b="1">
                <a:solidFill>
                  <a:srgbClr val="FF0000"/>
                </a:solidFill>
              </a:rPr>
              <a:t>Accuracy = 89.86% ,   AUC = 93.20%,  TPR = 59.48%</a:t>
            </a:r>
            <a:endParaRPr sz="1800" b="1">
              <a:solidFill>
                <a:srgbClr val="FF0000"/>
              </a:solidFill>
            </a:endParaRPr>
          </a:p>
        </p:txBody>
      </p:sp>
      <p:pic>
        <p:nvPicPr>
          <p:cNvPr id="606" name="Google Shape;606;g1210d36847d_4_0"/>
          <p:cNvPicPr preferRelativeResize="0"/>
          <p:nvPr/>
        </p:nvPicPr>
        <p:blipFill>
          <a:blip r:embed="rId3">
            <a:alphaModFix/>
          </a:blip>
          <a:stretch>
            <a:fillRect/>
          </a:stretch>
        </p:blipFill>
        <p:spPr>
          <a:xfrm>
            <a:off x="4789925" y="2663275"/>
            <a:ext cx="4907315" cy="3877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1210d36847d_4_35"/>
          <p:cNvSpPr txBox="1"/>
          <p:nvPr/>
        </p:nvSpPr>
        <p:spPr>
          <a:xfrm>
            <a:off x="638752" y="255821"/>
            <a:ext cx="9345300" cy="954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dk1"/>
                </a:solidFill>
                <a:latin typeface="Arimo"/>
                <a:ea typeface="Arimo"/>
                <a:cs typeface="Arimo"/>
                <a:sym typeface="Arimo"/>
              </a:rPr>
              <a:t>XGBoost</a:t>
            </a:r>
            <a:endParaRPr sz="2800" b="1">
              <a:solidFill>
                <a:schemeClr val="dk1"/>
              </a:solidFill>
              <a:latin typeface="Arimo"/>
              <a:ea typeface="Arimo"/>
              <a:cs typeface="Arimo"/>
              <a:sym typeface="Arimo"/>
            </a:endParaRPr>
          </a:p>
          <a:p>
            <a:pPr marL="0" marR="0" lvl="0" indent="0" algn="l" rtl="0">
              <a:spcBef>
                <a:spcPts val="0"/>
              </a:spcBef>
              <a:spcAft>
                <a:spcPts val="0"/>
              </a:spcAft>
              <a:buNone/>
            </a:pPr>
            <a:endParaRPr sz="2800" b="1">
              <a:solidFill>
                <a:schemeClr val="dk1"/>
              </a:solidFill>
              <a:latin typeface="Arimo"/>
              <a:ea typeface="Arimo"/>
              <a:cs typeface="Arimo"/>
              <a:sym typeface="Arimo"/>
            </a:endParaRPr>
          </a:p>
        </p:txBody>
      </p:sp>
      <p:sp>
        <p:nvSpPr>
          <p:cNvPr id="612" name="Google Shape;612;g1210d36847d_4_35"/>
          <p:cNvSpPr/>
          <p:nvPr/>
        </p:nvSpPr>
        <p:spPr>
          <a:xfrm>
            <a:off x="11003280" y="612648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Arial"/>
                <a:ea typeface="Arial"/>
                <a:cs typeface="Arial"/>
                <a:sym typeface="Arial"/>
              </a:rPr>
              <a:t>17</a:t>
            </a:r>
            <a:endParaRPr sz="2800" dirty="0">
              <a:solidFill>
                <a:schemeClr val="lt1"/>
              </a:solidFill>
              <a:latin typeface="Arial"/>
              <a:ea typeface="Arial"/>
              <a:cs typeface="Arial"/>
              <a:sym typeface="Arial"/>
            </a:endParaRPr>
          </a:p>
        </p:txBody>
      </p:sp>
      <p:cxnSp>
        <p:nvCxnSpPr>
          <p:cNvPr id="613" name="Google Shape;613;g1210d36847d_4_35"/>
          <p:cNvCxnSpPr/>
          <p:nvPr/>
        </p:nvCxnSpPr>
        <p:spPr>
          <a:xfrm flipH="1">
            <a:off x="576561" y="372650"/>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614" name="Google Shape;614;g1210d36847d_4_35"/>
          <p:cNvSpPr txBox="1"/>
          <p:nvPr/>
        </p:nvSpPr>
        <p:spPr>
          <a:xfrm>
            <a:off x="675860" y="711283"/>
            <a:ext cx="61323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b="1">
                <a:solidFill>
                  <a:schemeClr val="dk1"/>
                </a:solidFill>
                <a:latin typeface="Arimo"/>
                <a:ea typeface="Arimo"/>
                <a:cs typeface="Arimo"/>
                <a:sym typeface="Arimo"/>
              </a:rPr>
              <a:t>Same hyperparameters but higher scale_pos_weight</a:t>
            </a:r>
            <a:endParaRPr sz="1800" b="1">
              <a:solidFill>
                <a:schemeClr val="dk1"/>
              </a:solidFill>
              <a:latin typeface="Arimo"/>
              <a:ea typeface="Arimo"/>
              <a:cs typeface="Arimo"/>
              <a:sym typeface="Arimo"/>
            </a:endParaRPr>
          </a:p>
        </p:txBody>
      </p:sp>
      <p:sp>
        <p:nvSpPr>
          <p:cNvPr id="615" name="Google Shape;615;g1210d36847d_4_35"/>
          <p:cNvSpPr/>
          <p:nvPr/>
        </p:nvSpPr>
        <p:spPr>
          <a:xfrm>
            <a:off x="675850" y="1298175"/>
            <a:ext cx="2998800" cy="5265000"/>
          </a:xfrm>
          <a:prstGeom prst="roundRect">
            <a:avLst>
              <a:gd name="adj" fmla="val 16667"/>
            </a:avLst>
          </a:prstGeom>
          <a:solidFill>
            <a:srgbClr val="E2F0D9"/>
          </a:solidFill>
          <a:ln w="25400" cap="flat" cmpd="sng">
            <a:solidFill>
              <a:srgbClr val="E2F0D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800" b="1" i="1" u="sng" strike="noStrike" cap="none" dirty="0">
                <a:solidFill>
                  <a:schemeClr val="dk1"/>
                </a:solidFill>
                <a:latin typeface="Microsoft Yahei"/>
                <a:ea typeface="Microsoft Yahei"/>
                <a:cs typeface="Microsoft Yahei"/>
                <a:sym typeface="Microsoft Yahei"/>
              </a:rPr>
              <a:t>Scoring: </a:t>
            </a:r>
            <a:r>
              <a:rPr lang="en-US" sz="1800" b="1" i="1" u="sng" dirty="0">
                <a:solidFill>
                  <a:schemeClr val="dk1"/>
                </a:solidFill>
                <a:latin typeface="Microsoft Yahei"/>
                <a:ea typeface="Microsoft Yahei"/>
                <a:cs typeface="Microsoft Yahei"/>
                <a:sym typeface="Microsoft Yahei"/>
              </a:rPr>
              <a:t>AUC</a:t>
            </a:r>
            <a:endParaRPr sz="1800" dirty="0"/>
          </a:p>
          <a:p>
            <a:pPr marL="0" marR="0" lvl="0" indent="0" algn="ctr" rtl="0">
              <a:lnSpc>
                <a:spcPct val="120000"/>
              </a:lnSpc>
              <a:spcBef>
                <a:spcPts val="0"/>
              </a:spcBef>
              <a:spcAft>
                <a:spcPts val="0"/>
              </a:spcAft>
              <a:buNone/>
            </a:pPr>
            <a:r>
              <a:rPr lang="en-US" sz="1800" b="1" i="1" u="sng" strike="noStrike" cap="none" dirty="0">
                <a:solidFill>
                  <a:schemeClr val="dk1"/>
                </a:solidFill>
                <a:latin typeface="Microsoft Yahei"/>
                <a:ea typeface="Microsoft Yahei"/>
                <a:cs typeface="Microsoft Yahei"/>
                <a:sym typeface="Microsoft Yahei"/>
              </a:rPr>
              <a:t>Hyperparameters</a:t>
            </a:r>
          </a:p>
          <a:p>
            <a:pPr marL="0" marR="0" lvl="0" indent="0" algn="ctr" rtl="0">
              <a:lnSpc>
                <a:spcPct val="120000"/>
              </a:lnSpc>
              <a:spcBef>
                <a:spcPts val="0"/>
              </a:spcBef>
              <a:spcAft>
                <a:spcPts val="0"/>
              </a:spcAft>
              <a:buNone/>
            </a:pPr>
            <a:endParaRPr sz="1800" dirty="0"/>
          </a:p>
          <a:p>
            <a:pPr marL="0" marR="0" lvl="0" indent="0" algn="ctr" rtl="0">
              <a:lnSpc>
                <a:spcPct val="120000"/>
              </a:lnSpc>
              <a:spcBef>
                <a:spcPts val="0"/>
              </a:spcBef>
              <a:spcAft>
                <a:spcPts val="0"/>
              </a:spcAft>
              <a:buSzPts val="1100"/>
              <a:buNone/>
            </a:pPr>
            <a:r>
              <a:rPr lang="en-US" sz="1600" dirty="0" err="1">
                <a:solidFill>
                  <a:schemeClr val="dk1"/>
                </a:solidFill>
                <a:latin typeface="Microsoft Yahei"/>
                <a:ea typeface="Microsoft Yahei"/>
                <a:cs typeface="Microsoft Yahei"/>
                <a:sym typeface="Microsoft Yahei"/>
              </a:rPr>
              <a:t>learning_rate</a:t>
            </a:r>
            <a:r>
              <a:rPr lang="en-US" sz="1600" dirty="0">
                <a:solidFill>
                  <a:schemeClr val="dk1"/>
                </a:solidFill>
                <a:latin typeface="Microsoft Yahei"/>
                <a:ea typeface="Microsoft Yahei"/>
                <a:cs typeface="Microsoft Yahei"/>
                <a:sym typeface="Microsoft Yahei"/>
              </a:rPr>
              <a:t> =0.01,</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n_estimators</a:t>
            </a:r>
            <a:r>
              <a:rPr lang="en-US" sz="1600" dirty="0">
                <a:solidFill>
                  <a:schemeClr val="dk1"/>
                </a:solidFill>
                <a:latin typeface="Microsoft Yahei"/>
                <a:ea typeface="Microsoft Yahei"/>
                <a:cs typeface="Microsoft Yahei"/>
                <a:sym typeface="Microsoft Yahei"/>
              </a:rPr>
              <a:t>=1000,</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max_depth</a:t>
            </a:r>
            <a:r>
              <a:rPr lang="en-US" sz="1600" dirty="0">
                <a:solidFill>
                  <a:schemeClr val="dk1"/>
                </a:solidFill>
                <a:latin typeface="Microsoft Yahei"/>
                <a:ea typeface="Microsoft Yahei"/>
                <a:cs typeface="Microsoft Yahei"/>
                <a:sym typeface="Microsoft Yahei"/>
              </a:rPr>
              <a:t>=3,</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min_child_weight</a:t>
            </a:r>
            <a:r>
              <a:rPr lang="en-US" sz="1600" dirty="0">
                <a:solidFill>
                  <a:schemeClr val="dk1"/>
                </a:solidFill>
                <a:latin typeface="Microsoft Yahei"/>
                <a:ea typeface="Microsoft Yahei"/>
                <a:cs typeface="Microsoft Yahei"/>
                <a:sym typeface="Microsoft Yahei"/>
              </a:rPr>
              <a:t>=3,</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gamma=0.2,</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subsample=0.95,</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colsample_bytree</a:t>
            </a:r>
            <a:r>
              <a:rPr lang="en-US" sz="1600" dirty="0">
                <a:solidFill>
                  <a:schemeClr val="dk1"/>
                </a:solidFill>
                <a:latin typeface="Microsoft Yahei"/>
                <a:ea typeface="Microsoft Yahei"/>
                <a:cs typeface="Microsoft Yahei"/>
                <a:sym typeface="Microsoft Yahei"/>
              </a:rPr>
              <a:t>=0.75,</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reg_alpha</a:t>
            </a:r>
            <a:r>
              <a:rPr lang="en-US" sz="1600" dirty="0">
                <a:solidFill>
                  <a:schemeClr val="dk1"/>
                </a:solidFill>
                <a:latin typeface="Microsoft Yahei"/>
                <a:ea typeface="Microsoft Yahei"/>
                <a:cs typeface="Microsoft Yahei"/>
                <a:sym typeface="Microsoft Yahei"/>
              </a:rPr>
              <a:t>=1,</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eval_metric</a:t>
            </a:r>
            <a:r>
              <a:rPr lang="en-US" sz="1600" dirty="0">
                <a:solidFill>
                  <a:schemeClr val="dk1"/>
                </a:solidFill>
                <a:latin typeface="Microsoft Yahei"/>
                <a:ea typeface="Microsoft Yahei"/>
                <a:cs typeface="Microsoft Yahei"/>
                <a:sym typeface="Microsoft Yahei"/>
              </a:rPr>
              <a:t>='</a:t>
            </a:r>
            <a:r>
              <a:rPr lang="en-US" sz="1600" dirty="0" err="1">
                <a:solidFill>
                  <a:schemeClr val="dk1"/>
                </a:solidFill>
                <a:latin typeface="Microsoft Yahei"/>
                <a:ea typeface="Microsoft Yahei"/>
                <a:cs typeface="Microsoft Yahei"/>
                <a:sym typeface="Microsoft Yahei"/>
              </a:rPr>
              <a:t>auc</a:t>
            </a:r>
            <a:r>
              <a:rPr lang="en-US" sz="1600" dirty="0">
                <a:solidFill>
                  <a:schemeClr val="dk1"/>
                </a:solidFill>
                <a:latin typeface="Microsoft Yahei"/>
                <a:ea typeface="Microsoft Yahei"/>
                <a:cs typeface="Microsoft Yahei"/>
                <a:sym typeface="Microsoft Yahei"/>
              </a:rPr>
              <a:t>',</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nthread</a:t>
            </a:r>
            <a:r>
              <a:rPr lang="en-US" sz="1600" dirty="0">
                <a:solidFill>
                  <a:schemeClr val="dk1"/>
                </a:solidFill>
                <a:latin typeface="Microsoft Yahei"/>
                <a:ea typeface="Microsoft Yahei"/>
                <a:cs typeface="Microsoft Yahei"/>
                <a:sym typeface="Microsoft Yahei"/>
              </a:rPr>
              <a:t>=4,</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a:t>
            </a:r>
            <a:r>
              <a:rPr lang="en-US" sz="1600" dirty="0" err="1">
                <a:solidFill>
                  <a:schemeClr val="dk1"/>
                </a:solidFill>
                <a:latin typeface="Microsoft Yahei"/>
                <a:ea typeface="Microsoft Yahei"/>
                <a:cs typeface="Microsoft Yahei"/>
                <a:sym typeface="Microsoft Yahei"/>
              </a:rPr>
              <a:t>scale_pos_weight</a:t>
            </a:r>
            <a:r>
              <a:rPr lang="en-US" sz="1600" dirty="0">
                <a:solidFill>
                  <a:schemeClr val="dk1"/>
                </a:solidFill>
                <a:latin typeface="Microsoft Yahei"/>
                <a:ea typeface="Microsoft Yahei"/>
                <a:cs typeface="Microsoft Yahei"/>
                <a:sym typeface="Microsoft Yahei"/>
              </a:rPr>
              <a:t>=2,</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SzPts val="1100"/>
              <a:buNone/>
            </a:pPr>
            <a:r>
              <a:rPr lang="en-US" sz="1600" dirty="0">
                <a:solidFill>
                  <a:schemeClr val="dk1"/>
                </a:solidFill>
                <a:latin typeface="Microsoft Yahei"/>
                <a:ea typeface="Microsoft Yahei"/>
                <a:cs typeface="Microsoft Yahei"/>
                <a:sym typeface="Microsoft Yahei"/>
              </a:rPr>
              <a:t> seed=27</a:t>
            </a:r>
            <a:endParaRPr sz="1600" dirty="0">
              <a:solidFill>
                <a:schemeClr val="dk1"/>
              </a:solidFill>
              <a:latin typeface="Microsoft Yahei"/>
              <a:ea typeface="Microsoft Yahei"/>
              <a:cs typeface="Microsoft Yahei"/>
              <a:sym typeface="Microsoft Yahei"/>
            </a:endParaRPr>
          </a:p>
          <a:p>
            <a:pPr marL="0" marR="0" lvl="0" indent="0" algn="ctr" rtl="0">
              <a:lnSpc>
                <a:spcPct val="120000"/>
              </a:lnSpc>
              <a:spcBef>
                <a:spcPts val="0"/>
              </a:spcBef>
              <a:spcAft>
                <a:spcPts val="0"/>
              </a:spcAft>
              <a:buNone/>
            </a:pPr>
            <a:endParaRPr sz="1600" dirty="0">
              <a:solidFill>
                <a:schemeClr val="dk1"/>
              </a:solidFill>
              <a:latin typeface="Microsoft Yahei"/>
              <a:ea typeface="Microsoft Yahei"/>
              <a:cs typeface="Microsoft Yahei"/>
              <a:sym typeface="Microsoft Yahei"/>
            </a:endParaRPr>
          </a:p>
        </p:txBody>
      </p:sp>
      <p:sp>
        <p:nvSpPr>
          <p:cNvPr id="616" name="Google Shape;616;g1210d36847d_4_35"/>
          <p:cNvSpPr txBox="1"/>
          <p:nvPr/>
        </p:nvSpPr>
        <p:spPr>
          <a:xfrm>
            <a:off x="4048000" y="1210125"/>
            <a:ext cx="78798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000FF"/>
                </a:solidFill>
              </a:rPr>
              <a:t>Observations</a:t>
            </a:r>
            <a:r>
              <a:rPr lang="en-US"/>
              <a:t>: </a:t>
            </a:r>
            <a:endParaRPr/>
          </a:p>
          <a:p>
            <a:pPr marL="0" lvl="0" indent="0" algn="l" rtl="0">
              <a:spcBef>
                <a:spcPts val="0"/>
              </a:spcBef>
              <a:spcAft>
                <a:spcPts val="0"/>
              </a:spcAft>
              <a:buNone/>
            </a:pPr>
            <a:r>
              <a:rPr lang="en-US"/>
              <a:t>Similar AUC but higher TPR</a:t>
            </a:r>
            <a:endParaRPr b="1"/>
          </a:p>
          <a:p>
            <a:pPr marL="0" lvl="0" indent="0" algn="l" rtl="0">
              <a:spcBef>
                <a:spcPts val="0"/>
              </a:spcBef>
              <a:spcAft>
                <a:spcPts val="0"/>
              </a:spcAft>
              <a:buNone/>
            </a:pPr>
            <a:r>
              <a:rPr lang="en-US" sz="1800" b="1">
                <a:solidFill>
                  <a:srgbClr val="FF0000"/>
                </a:solidFill>
              </a:rPr>
              <a:t>Accuracy = 89.32% ,   AUC = 93.23%,  TPR = 72.17%</a:t>
            </a:r>
            <a:endParaRPr sz="1800" b="1">
              <a:solidFill>
                <a:srgbClr val="FF0000"/>
              </a:solidFill>
            </a:endParaRPr>
          </a:p>
        </p:txBody>
      </p:sp>
      <p:pic>
        <p:nvPicPr>
          <p:cNvPr id="617" name="Google Shape;617;g1210d36847d_4_35"/>
          <p:cNvPicPr preferRelativeResize="0"/>
          <p:nvPr/>
        </p:nvPicPr>
        <p:blipFill>
          <a:blip r:embed="rId3">
            <a:alphaModFix/>
          </a:blip>
          <a:stretch>
            <a:fillRect/>
          </a:stretch>
        </p:blipFill>
        <p:spPr>
          <a:xfrm>
            <a:off x="4325623" y="2447875"/>
            <a:ext cx="5325652" cy="4115300"/>
          </a:xfrm>
          <a:prstGeom prst="rect">
            <a:avLst/>
          </a:prstGeom>
          <a:noFill/>
          <a:ln>
            <a:noFill/>
          </a:ln>
        </p:spPr>
      </p:pic>
      <p:sp>
        <p:nvSpPr>
          <p:cNvPr id="618" name="Google Shape;618;g1210d36847d_4_35"/>
          <p:cNvSpPr/>
          <p:nvPr/>
        </p:nvSpPr>
        <p:spPr>
          <a:xfrm>
            <a:off x="1152953" y="5432025"/>
            <a:ext cx="2131800" cy="2556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1210d36847d_4_50"/>
          <p:cNvSpPr txBox="1"/>
          <p:nvPr/>
        </p:nvSpPr>
        <p:spPr>
          <a:xfrm>
            <a:off x="638752" y="255821"/>
            <a:ext cx="9345300" cy="954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dk1"/>
                </a:solidFill>
                <a:latin typeface="Arimo"/>
                <a:ea typeface="Arimo"/>
                <a:cs typeface="Arimo"/>
                <a:sym typeface="Arimo"/>
              </a:rPr>
              <a:t>XGBoost</a:t>
            </a:r>
            <a:endParaRPr sz="2800" b="1">
              <a:solidFill>
                <a:schemeClr val="dk1"/>
              </a:solidFill>
              <a:latin typeface="Arimo"/>
              <a:ea typeface="Arimo"/>
              <a:cs typeface="Arimo"/>
              <a:sym typeface="Arimo"/>
            </a:endParaRPr>
          </a:p>
          <a:p>
            <a:pPr marL="0" marR="0" lvl="0" indent="0" algn="l" rtl="0">
              <a:spcBef>
                <a:spcPts val="0"/>
              </a:spcBef>
              <a:spcAft>
                <a:spcPts val="0"/>
              </a:spcAft>
              <a:buNone/>
            </a:pPr>
            <a:endParaRPr sz="2800" b="1">
              <a:solidFill>
                <a:schemeClr val="dk1"/>
              </a:solidFill>
              <a:latin typeface="Arimo"/>
              <a:ea typeface="Arimo"/>
              <a:cs typeface="Arimo"/>
              <a:sym typeface="Arimo"/>
            </a:endParaRPr>
          </a:p>
        </p:txBody>
      </p:sp>
      <p:sp>
        <p:nvSpPr>
          <p:cNvPr id="624" name="Google Shape;624;g1210d36847d_4_50"/>
          <p:cNvSpPr/>
          <p:nvPr/>
        </p:nvSpPr>
        <p:spPr>
          <a:xfrm>
            <a:off x="11003351" y="611130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Arial"/>
                <a:ea typeface="Arial"/>
                <a:cs typeface="Arial"/>
                <a:sym typeface="Arial"/>
              </a:rPr>
              <a:t>18</a:t>
            </a:r>
            <a:endParaRPr sz="2800" dirty="0">
              <a:solidFill>
                <a:schemeClr val="lt1"/>
              </a:solidFill>
              <a:latin typeface="Arial"/>
              <a:ea typeface="Arial"/>
              <a:cs typeface="Arial"/>
              <a:sym typeface="Arial"/>
            </a:endParaRPr>
          </a:p>
        </p:txBody>
      </p:sp>
      <p:cxnSp>
        <p:nvCxnSpPr>
          <p:cNvPr id="625" name="Google Shape;625;g1210d36847d_4_50"/>
          <p:cNvCxnSpPr/>
          <p:nvPr/>
        </p:nvCxnSpPr>
        <p:spPr>
          <a:xfrm flipH="1">
            <a:off x="576561" y="372650"/>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626" name="Google Shape;626;g1210d36847d_4_50"/>
          <p:cNvSpPr txBox="1"/>
          <p:nvPr/>
        </p:nvSpPr>
        <p:spPr>
          <a:xfrm>
            <a:off x="675851" y="711275"/>
            <a:ext cx="1032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b="1">
                <a:solidFill>
                  <a:schemeClr val="dk1"/>
                </a:solidFill>
                <a:latin typeface="Arimo"/>
                <a:ea typeface="Arimo"/>
                <a:cs typeface="Arimo"/>
                <a:sym typeface="Arimo"/>
              </a:rPr>
              <a:t>Using SHAP and Partial Dependence to explain feature importance and correlation</a:t>
            </a:r>
            <a:endParaRPr sz="1800" b="1">
              <a:solidFill>
                <a:schemeClr val="dk1"/>
              </a:solidFill>
              <a:latin typeface="Arimo"/>
              <a:ea typeface="Arimo"/>
              <a:cs typeface="Arimo"/>
              <a:sym typeface="Arimo"/>
            </a:endParaRPr>
          </a:p>
        </p:txBody>
      </p:sp>
      <p:pic>
        <p:nvPicPr>
          <p:cNvPr id="627" name="Google Shape;627;g1210d36847d_4_50"/>
          <p:cNvPicPr preferRelativeResize="0"/>
          <p:nvPr/>
        </p:nvPicPr>
        <p:blipFill>
          <a:blip r:embed="rId3">
            <a:alphaModFix/>
          </a:blip>
          <a:stretch>
            <a:fillRect/>
          </a:stretch>
        </p:blipFill>
        <p:spPr>
          <a:xfrm>
            <a:off x="576550" y="1434475"/>
            <a:ext cx="6266426" cy="5010875"/>
          </a:xfrm>
          <a:prstGeom prst="rect">
            <a:avLst/>
          </a:prstGeom>
          <a:noFill/>
          <a:ln>
            <a:noFill/>
          </a:ln>
        </p:spPr>
      </p:pic>
      <p:sp>
        <p:nvSpPr>
          <p:cNvPr id="628" name="Google Shape;628;g1210d36847d_4_50"/>
          <p:cNvSpPr/>
          <p:nvPr/>
        </p:nvSpPr>
        <p:spPr>
          <a:xfrm rot="10800000" flipH="1">
            <a:off x="1187950" y="1434200"/>
            <a:ext cx="5277000" cy="9435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g1210d36847d_4_50"/>
          <p:cNvPicPr preferRelativeResize="0"/>
          <p:nvPr/>
        </p:nvPicPr>
        <p:blipFill>
          <a:blip r:embed="rId4">
            <a:alphaModFix/>
          </a:blip>
          <a:stretch>
            <a:fillRect/>
          </a:stretch>
        </p:blipFill>
        <p:spPr>
          <a:xfrm>
            <a:off x="6842976" y="1362521"/>
            <a:ext cx="5044224" cy="1811914"/>
          </a:xfrm>
          <a:prstGeom prst="rect">
            <a:avLst/>
          </a:prstGeom>
          <a:noFill/>
          <a:ln>
            <a:noFill/>
          </a:ln>
        </p:spPr>
      </p:pic>
      <p:pic>
        <p:nvPicPr>
          <p:cNvPr id="630" name="Google Shape;630;g1210d36847d_4_50"/>
          <p:cNvPicPr preferRelativeResize="0"/>
          <p:nvPr/>
        </p:nvPicPr>
        <p:blipFill>
          <a:blip r:embed="rId5">
            <a:alphaModFix/>
          </a:blip>
          <a:stretch>
            <a:fillRect/>
          </a:stretch>
        </p:blipFill>
        <p:spPr>
          <a:xfrm>
            <a:off x="6919176" y="3767260"/>
            <a:ext cx="5044224" cy="1766389"/>
          </a:xfrm>
          <a:prstGeom prst="rect">
            <a:avLst/>
          </a:prstGeom>
          <a:noFill/>
          <a:ln>
            <a:noFill/>
          </a:ln>
        </p:spPr>
      </p:pic>
      <p:sp>
        <p:nvSpPr>
          <p:cNvPr id="631" name="Google Shape;631;g1210d36847d_4_50"/>
          <p:cNvSpPr txBox="1"/>
          <p:nvPr/>
        </p:nvSpPr>
        <p:spPr>
          <a:xfrm>
            <a:off x="7161725" y="3228900"/>
            <a:ext cx="422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Higher the </a:t>
            </a:r>
            <a:r>
              <a:rPr lang="en-US" dirty="0" err="1">
                <a:solidFill>
                  <a:srgbClr val="FF0000"/>
                </a:solidFill>
              </a:rPr>
              <a:t>PageValue</a:t>
            </a:r>
            <a:r>
              <a:rPr lang="en-US" dirty="0">
                <a:solidFill>
                  <a:srgbClr val="FF0000"/>
                </a:solidFill>
              </a:rPr>
              <a:t>, the more likely to buy</a:t>
            </a:r>
            <a:endParaRPr dirty="0">
              <a:solidFill>
                <a:srgbClr val="FF0000"/>
              </a:solidFill>
            </a:endParaRPr>
          </a:p>
        </p:txBody>
      </p:sp>
      <p:sp>
        <p:nvSpPr>
          <p:cNvPr id="632" name="Google Shape;632;g1210d36847d_4_50"/>
          <p:cNvSpPr txBox="1"/>
          <p:nvPr/>
        </p:nvSpPr>
        <p:spPr>
          <a:xfrm>
            <a:off x="7254888" y="5533650"/>
            <a:ext cx="422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Lower the </a:t>
            </a:r>
            <a:r>
              <a:rPr lang="en-US" dirty="0" err="1">
                <a:solidFill>
                  <a:srgbClr val="FF0000"/>
                </a:solidFill>
              </a:rPr>
              <a:t>ExitRates</a:t>
            </a:r>
            <a:r>
              <a:rPr lang="en-US" dirty="0">
                <a:solidFill>
                  <a:srgbClr val="FF0000"/>
                </a:solidFill>
              </a:rPr>
              <a:t>, the more likely to buy</a:t>
            </a:r>
            <a:endParaRPr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g12066946efb_0_86"/>
          <p:cNvPicPr preferRelativeResize="0"/>
          <p:nvPr/>
        </p:nvPicPr>
        <p:blipFill rotWithShape="1">
          <a:blip r:embed="rId3">
            <a:alphaModFix/>
          </a:blip>
          <a:srcRect l="-130" t="23522" r="129" b="3223"/>
          <a:stretch/>
        </p:blipFill>
        <p:spPr>
          <a:xfrm>
            <a:off x="0" y="0"/>
            <a:ext cx="12192000" cy="6873239"/>
          </a:xfrm>
          <a:prstGeom prst="rect">
            <a:avLst/>
          </a:prstGeom>
          <a:noFill/>
          <a:ln>
            <a:noFill/>
          </a:ln>
        </p:spPr>
      </p:pic>
      <p:sp>
        <p:nvSpPr>
          <p:cNvPr id="250" name="Google Shape;250;g12066946efb_0_86"/>
          <p:cNvSpPr/>
          <p:nvPr/>
        </p:nvSpPr>
        <p:spPr>
          <a:xfrm>
            <a:off x="0" y="0"/>
            <a:ext cx="12192000" cy="6873300"/>
          </a:xfrm>
          <a:prstGeom prst="rect">
            <a:avLst/>
          </a:prstGeom>
          <a:solidFill>
            <a:srgbClr val="FFCD0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51" name="Google Shape;251;g12066946efb_0_86"/>
          <p:cNvGrpSpPr/>
          <p:nvPr/>
        </p:nvGrpSpPr>
        <p:grpSpPr>
          <a:xfrm>
            <a:off x="573278" y="367848"/>
            <a:ext cx="1341000" cy="2216400"/>
            <a:chOff x="5425440" y="1432560"/>
            <a:chExt cx="1341000" cy="2216400"/>
          </a:xfrm>
        </p:grpSpPr>
        <p:sp>
          <p:nvSpPr>
            <p:cNvPr id="252" name="Google Shape;252;g12066946efb_0_86"/>
            <p:cNvSpPr/>
            <p:nvPr/>
          </p:nvSpPr>
          <p:spPr>
            <a:xfrm>
              <a:off x="5425440" y="1432560"/>
              <a:ext cx="1341000" cy="1341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600" b="0" i="0" u="none" strike="noStrike" cap="none">
                <a:solidFill>
                  <a:srgbClr val="FFCD00"/>
                </a:solidFill>
                <a:latin typeface="Arial"/>
                <a:ea typeface="Arial"/>
                <a:cs typeface="Arial"/>
                <a:sym typeface="Arial"/>
              </a:endParaRPr>
            </a:p>
          </p:txBody>
        </p:sp>
        <p:sp>
          <p:nvSpPr>
            <p:cNvPr id="253" name="Google Shape;253;g12066946efb_0_86"/>
            <p:cNvSpPr txBox="1"/>
            <p:nvPr/>
          </p:nvSpPr>
          <p:spPr>
            <a:xfrm>
              <a:off x="5608320" y="1432560"/>
              <a:ext cx="975300" cy="2216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800" b="0" i="0" u="none" strike="noStrike" cap="none">
                  <a:solidFill>
                    <a:srgbClr val="FFCD00"/>
                  </a:solidFill>
                  <a:latin typeface="Arimo"/>
                  <a:ea typeface="Arimo"/>
                  <a:cs typeface="Arimo"/>
                  <a:sym typeface="Arimo"/>
                </a:rPr>
                <a:t>”</a:t>
              </a:r>
              <a:endParaRPr/>
            </a:p>
          </p:txBody>
        </p:sp>
      </p:grpSp>
      <p:sp>
        <p:nvSpPr>
          <p:cNvPr id="254" name="Google Shape;254;g12066946efb_0_86"/>
          <p:cNvSpPr txBox="1"/>
          <p:nvPr/>
        </p:nvSpPr>
        <p:spPr>
          <a:xfrm>
            <a:off x="4371575" y="1364075"/>
            <a:ext cx="7820400" cy="4402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chemeClr val="dk1"/>
                </a:solidFill>
                <a:latin typeface="Arimo"/>
                <a:ea typeface="Arimo"/>
                <a:cs typeface="Arimo"/>
                <a:sym typeface="Arimo"/>
              </a:rPr>
              <a:t>1. Background</a:t>
            </a:r>
            <a:endParaRPr/>
          </a:p>
          <a:p>
            <a:pPr marL="0" marR="0" lvl="0" indent="0" algn="l" rtl="0">
              <a:spcBef>
                <a:spcPts val="0"/>
              </a:spcBef>
              <a:spcAft>
                <a:spcPts val="0"/>
              </a:spcAft>
              <a:buNone/>
            </a:pPr>
            <a:r>
              <a:rPr lang="en-US" sz="4000" b="1">
                <a:solidFill>
                  <a:schemeClr val="dk1"/>
                </a:solidFill>
                <a:latin typeface="Arimo"/>
                <a:ea typeface="Arimo"/>
                <a:cs typeface="Arimo"/>
                <a:sym typeface="Arimo"/>
              </a:rPr>
              <a:t>2. Preprocessing &amp; EDA</a:t>
            </a:r>
            <a:endParaRPr/>
          </a:p>
          <a:p>
            <a:pPr marL="0" marR="0" lvl="0" indent="0" algn="l" rtl="0">
              <a:spcBef>
                <a:spcPts val="0"/>
              </a:spcBef>
              <a:spcAft>
                <a:spcPts val="0"/>
              </a:spcAft>
              <a:buNone/>
            </a:pPr>
            <a:r>
              <a:rPr lang="en-US" sz="4000" b="1">
                <a:solidFill>
                  <a:schemeClr val="dk1"/>
                </a:solidFill>
                <a:latin typeface="Arimo"/>
                <a:ea typeface="Arimo"/>
                <a:cs typeface="Arimo"/>
                <a:sym typeface="Arimo"/>
              </a:rPr>
              <a:t>3. Feature Selection</a:t>
            </a:r>
            <a:endParaRPr/>
          </a:p>
          <a:p>
            <a:pPr marL="0" marR="0" lvl="0" indent="0" algn="l" rtl="0">
              <a:spcBef>
                <a:spcPts val="0"/>
              </a:spcBef>
              <a:spcAft>
                <a:spcPts val="0"/>
              </a:spcAft>
              <a:buNone/>
            </a:pPr>
            <a:r>
              <a:rPr lang="en-US" sz="4000" b="1">
                <a:solidFill>
                  <a:schemeClr val="dk1"/>
                </a:solidFill>
                <a:latin typeface="Arimo"/>
                <a:ea typeface="Arimo"/>
                <a:cs typeface="Arimo"/>
                <a:sym typeface="Arimo"/>
              </a:rPr>
              <a:t>4. Model - Decision Tree &amp; SVM</a:t>
            </a:r>
            <a:endParaRPr/>
          </a:p>
          <a:p>
            <a:pPr marL="0" marR="0" lvl="0" indent="0" algn="l" rtl="0">
              <a:spcBef>
                <a:spcPts val="0"/>
              </a:spcBef>
              <a:spcAft>
                <a:spcPts val="0"/>
              </a:spcAft>
              <a:buNone/>
            </a:pPr>
            <a:r>
              <a:rPr lang="en-US" sz="4000" b="1">
                <a:solidFill>
                  <a:schemeClr val="dk1"/>
                </a:solidFill>
                <a:latin typeface="Arimo"/>
                <a:ea typeface="Arimo"/>
                <a:cs typeface="Arimo"/>
                <a:sym typeface="Arimo"/>
              </a:rPr>
              <a:t>5. Model - XGBoost</a:t>
            </a:r>
            <a:endParaRPr sz="4000" b="1">
              <a:solidFill>
                <a:schemeClr val="dk1"/>
              </a:solidFill>
              <a:latin typeface="Arimo"/>
              <a:ea typeface="Arimo"/>
              <a:cs typeface="Arimo"/>
              <a:sym typeface="Arimo"/>
            </a:endParaRPr>
          </a:p>
          <a:p>
            <a:pPr marL="0" marR="0" lvl="0" indent="0" algn="l" rtl="0">
              <a:spcBef>
                <a:spcPts val="0"/>
              </a:spcBef>
              <a:spcAft>
                <a:spcPts val="0"/>
              </a:spcAft>
              <a:buNone/>
            </a:pPr>
            <a:r>
              <a:rPr lang="en-US" sz="4000" b="1">
                <a:solidFill>
                  <a:schemeClr val="dk1"/>
                </a:solidFill>
                <a:latin typeface="Arimo"/>
                <a:ea typeface="Arimo"/>
                <a:cs typeface="Arimo"/>
                <a:sym typeface="Arimo"/>
              </a:rPr>
              <a:t>6. Model - MLP</a:t>
            </a:r>
            <a:endParaRPr/>
          </a:p>
          <a:p>
            <a:pPr marL="0" marR="0" lvl="0" indent="0" algn="l" rtl="0">
              <a:spcBef>
                <a:spcPts val="0"/>
              </a:spcBef>
              <a:spcAft>
                <a:spcPts val="0"/>
              </a:spcAft>
              <a:buNone/>
            </a:pPr>
            <a:r>
              <a:rPr lang="en-US" sz="4000" b="1">
                <a:solidFill>
                  <a:schemeClr val="dk1"/>
                </a:solidFill>
                <a:latin typeface="Arimo"/>
                <a:ea typeface="Arimo"/>
                <a:cs typeface="Arimo"/>
                <a:sym typeface="Arimo"/>
              </a:rPr>
              <a:t>7. Performance Comparison</a:t>
            </a:r>
            <a:endParaRPr sz="4000" b="1">
              <a:solidFill>
                <a:schemeClr val="dk1"/>
              </a:solidFill>
              <a:latin typeface="Arimo"/>
              <a:ea typeface="Arimo"/>
              <a:cs typeface="Arimo"/>
              <a:sym typeface="Arimo"/>
            </a:endParaRPr>
          </a:p>
        </p:txBody>
      </p:sp>
      <p:sp>
        <p:nvSpPr>
          <p:cNvPr id="255" name="Google Shape;255;g12066946efb_0_86"/>
          <p:cNvSpPr/>
          <p:nvPr/>
        </p:nvSpPr>
        <p:spPr>
          <a:xfrm>
            <a:off x="11003280" y="6141720"/>
            <a:ext cx="624900" cy="746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02</a:t>
            </a:r>
            <a:endParaRPr sz="2800">
              <a:solidFill>
                <a:schemeClr val="dk1"/>
              </a:solidFill>
              <a:latin typeface="Arial"/>
              <a:ea typeface="Arial"/>
              <a:cs typeface="Arial"/>
              <a:sym typeface="Arial"/>
            </a:endParaRPr>
          </a:p>
        </p:txBody>
      </p:sp>
      <p:sp>
        <p:nvSpPr>
          <p:cNvPr id="256" name="Google Shape;256;g12066946efb_0_86"/>
          <p:cNvSpPr txBox="1"/>
          <p:nvPr/>
        </p:nvSpPr>
        <p:spPr>
          <a:xfrm>
            <a:off x="832776" y="2206739"/>
            <a:ext cx="27747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a:solidFill>
                  <a:schemeClr val="lt1"/>
                </a:solidFill>
                <a:latin typeface="Arimo"/>
                <a:ea typeface="Arimo"/>
                <a:cs typeface="Arimo"/>
                <a:sym typeface="Arimo"/>
              </a:rPr>
              <a:t>Agenda</a:t>
            </a:r>
            <a:endParaRPr sz="5400" b="1">
              <a:solidFill>
                <a:schemeClr val="lt1"/>
              </a:solidFill>
              <a:latin typeface="Arimo"/>
              <a:ea typeface="Arimo"/>
              <a:cs typeface="Arimo"/>
              <a:sym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16" name="Google Shape;294;g1210717494e_0_31">
            <a:extLst>
              <a:ext uri="{FF2B5EF4-FFF2-40B4-BE49-F238E27FC236}">
                <a16:creationId xmlns:a16="http://schemas.microsoft.com/office/drawing/2014/main" id="{384D597A-51C7-45C3-A49E-8E42FC674856}"/>
              </a:ext>
            </a:extLst>
          </p:cNvPr>
          <p:cNvSpPr/>
          <p:nvPr/>
        </p:nvSpPr>
        <p:spPr>
          <a:xfrm>
            <a:off x="7900530" y="594339"/>
            <a:ext cx="2023500" cy="2023500"/>
          </a:xfrm>
          <a:prstGeom prst="ellipse">
            <a:avLst/>
          </a:prstGeom>
          <a:gradFill flip="none" rotWithShape="1">
            <a:gsLst>
              <a:gs pos="0">
                <a:srgbClr val="FFCD00">
                  <a:tint val="66000"/>
                  <a:satMod val="160000"/>
                </a:srgbClr>
              </a:gs>
              <a:gs pos="50000">
                <a:srgbClr val="FFCD00">
                  <a:tint val="44500"/>
                  <a:satMod val="160000"/>
                </a:srgbClr>
              </a:gs>
              <a:gs pos="100000">
                <a:srgbClr val="FFCD00">
                  <a:tint val="23500"/>
                  <a:satMod val="160000"/>
                </a:srgbClr>
              </a:gs>
            </a:gsLst>
            <a:lin ang="108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Google Shape;295;g1210717494e_0_31">
            <a:extLst>
              <a:ext uri="{FF2B5EF4-FFF2-40B4-BE49-F238E27FC236}">
                <a16:creationId xmlns:a16="http://schemas.microsoft.com/office/drawing/2014/main" id="{4348348C-0E61-4055-93CD-547A81C0800B}"/>
              </a:ext>
            </a:extLst>
          </p:cNvPr>
          <p:cNvSpPr/>
          <p:nvPr/>
        </p:nvSpPr>
        <p:spPr>
          <a:xfrm>
            <a:off x="2237509" y="1092161"/>
            <a:ext cx="4421400" cy="4441800"/>
          </a:xfrm>
          <a:prstGeom prst="ellipse">
            <a:avLst/>
          </a:prstGeom>
          <a:gradFill flip="none" rotWithShape="1">
            <a:gsLst>
              <a:gs pos="0">
                <a:srgbClr val="FFCD00">
                  <a:tint val="66000"/>
                  <a:satMod val="160000"/>
                </a:srgbClr>
              </a:gs>
              <a:gs pos="50000">
                <a:srgbClr val="FFCD00">
                  <a:tint val="44500"/>
                  <a:satMod val="160000"/>
                </a:srgbClr>
              </a:gs>
              <a:gs pos="100000">
                <a:srgbClr val="FFCD00">
                  <a:tint val="23500"/>
                  <a:satMod val="160000"/>
                </a:srgbClr>
              </a:gs>
            </a:gsLst>
            <a:lin ang="108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8" name="Google Shape;638;g11f323b813d_1_0"/>
          <p:cNvSpPr txBox="1"/>
          <p:nvPr/>
        </p:nvSpPr>
        <p:spPr>
          <a:xfrm>
            <a:off x="638753" y="568971"/>
            <a:ext cx="5274900" cy="523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dk1"/>
                </a:solidFill>
              </a:rPr>
              <a:t>Performance Comparison</a:t>
            </a:r>
            <a:endParaRPr sz="2800">
              <a:solidFill>
                <a:schemeClr val="dk1"/>
              </a:solidFill>
              <a:latin typeface="Arial"/>
              <a:ea typeface="Arial"/>
              <a:cs typeface="Arial"/>
              <a:sym typeface="Arial"/>
            </a:endParaRPr>
          </a:p>
        </p:txBody>
      </p:sp>
      <p:cxnSp>
        <p:nvCxnSpPr>
          <p:cNvPr id="639" name="Google Shape;639;g11f323b813d_1_0"/>
          <p:cNvCxnSpPr/>
          <p:nvPr/>
        </p:nvCxnSpPr>
        <p:spPr>
          <a:xfrm flipH="1">
            <a:off x="576561" y="685800"/>
            <a:ext cx="99300" cy="258300"/>
          </a:xfrm>
          <a:prstGeom prst="straightConnector1">
            <a:avLst/>
          </a:prstGeom>
          <a:noFill/>
          <a:ln w="34925" cap="flat" cmpd="sng">
            <a:solidFill>
              <a:srgbClr val="FFCD00"/>
            </a:solidFill>
            <a:prstDash val="solid"/>
            <a:miter lim="800000"/>
            <a:headEnd type="none" w="sm" len="sm"/>
            <a:tailEnd type="none" w="sm" len="sm"/>
          </a:ln>
        </p:spPr>
      </p:cxnSp>
      <p:graphicFrame>
        <p:nvGraphicFramePr>
          <p:cNvPr id="640" name="Google Shape;640;g11f323b813d_1_0"/>
          <p:cNvGraphicFramePr/>
          <p:nvPr>
            <p:extLst>
              <p:ext uri="{D42A27DB-BD31-4B8C-83A1-F6EECF244321}">
                <p14:modId xmlns:p14="http://schemas.microsoft.com/office/powerpoint/2010/main" val="482370910"/>
              </p:ext>
            </p:extLst>
          </p:nvPr>
        </p:nvGraphicFramePr>
        <p:xfrm>
          <a:off x="237308" y="1108286"/>
          <a:ext cx="11717384" cy="3413520"/>
        </p:xfrm>
        <a:graphic>
          <a:graphicData uri="http://schemas.openxmlformats.org/drawingml/2006/table">
            <a:tbl>
              <a:tblPr>
                <a:noFill/>
                <a:tableStyleId>{22A533D8-9F99-4E8F-874C-A5EF3A1055C9}</a:tableStyleId>
              </a:tblPr>
              <a:tblGrid>
                <a:gridCol w="1673912">
                  <a:extLst>
                    <a:ext uri="{9D8B030D-6E8A-4147-A177-3AD203B41FA5}">
                      <a16:colId xmlns:a16="http://schemas.microsoft.com/office/drawing/2014/main" val="20000"/>
                    </a:ext>
                  </a:extLst>
                </a:gridCol>
                <a:gridCol w="1673912">
                  <a:extLst>
                    <a:ext uri="{9D8B030D-6E8A-4147-A177-3AD203B41FA5}">
                      <a16:colId xmlns:a16="http://schemas.microsoft.com/office/drawing/2014/main" val="20001"/>
                    </a:ext>
                  </a:extLst>
                </a:gridCol>
                <a:gridCol w="1673912">
                  <a:extLst>
                    <a:ext uri="{9D8B030D-6E8A-4147-A177-3AD203B41FA5}">
                      <a16:colId xmlns:a16="http://schemas.microsoft.com/office/drawing/2014/main" val="20002"/>
                    </a:ext>
                  </a:extLst>
                </a:gridCol>
                <a:gridCol w="1673912">
                  <a:extLst>
                    <a:ext uri="{9D8B030D-6E8A-4147-A177-3AD203B41FA5}">
                      <a16:colId xmlns:a16="http://schemas.microsoft.com/office/drawing/2014/main" val="20003"/>
                    </a:ext>
                  </a:extLst>
                </a:gridCol>
                <a:gridCol w="1673912">
                  <a:extLst>
                    <a:ext uri="{9D8B030D-6E8A-4147-A177-3AD203B41FA5}">
                      <a16:colId xmlns:a16="http://schemas.microsoft.com/office/drawing/2014/main" val="20004"/>
                    </a:ext>
                  </a:extLst>
                </a:gridCol>
                <a:gridCol w="1673912">
                  <a:extLst>
                    <a:ext uri="{9D8B030D-6E8A-4147-A177-3AD203B41FA5}">
                      <a16:colId xmlns:a16="http://schemas.microsoft.com/office/drawing/2014/main" val="20005"/>
                    </a:ext>
                  </a:extLst>
                </a:gridCol>
                <a:gridCol w="1673912">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endParaRPr sz="1600"/>
                    </a:p>
                  </a:txBody>
                  <a:tcPr marL="91425" marR="91425" marT="91425" marB="91425"/>
                </a:tc>
                <a:tc gridSpan="3">
                  <a:txBody>
                    <a:bodyPr/>
                    <a:lstStyle/>
                    <a:p>
                      <a:pPr marL="0" lvl="0" indent="0" algn="ctr" rtl="0">
                        <a:spcBef>
                          <a:spcPts val="0"/>
                        </a:spcBef>
                        <a:spcAft>
                          <a:spcPts val="0"/>
                        </a:spcAft>
                        <a:buNone/>
                      </a:pPr>
                      <a:r>
                        <a:rPr lang="en-US" sz="1600" b="1"/>
                        <a:t>Before Oversampling</a:t>
                      </a:r>
                      <a:endParaRPr sz="1600" b="1"/>
                    </a:p>
                  </a:txBody>
                  <a:tcPr marL="91425" marR="91425" marT="91425" marB="91425"/>
                </a:tc>
                <a:tc hMerge="1">
                  <a:txBody>
                    <a:bodyPr/>
                    <a:lstStyle/>
                    <a:p>
                      <a:endParaRPr lang="zh-CN"/>
                    </a:p>
                  </a:txBody>
                  <a:tcPr/>
                </a:tc>
                <a:tc hMerge="1">
                  <a:txBody>
                    <a:bodyPr/>
                    <a:lstStyle/>
                    <a:p>
                      <a:endParaRPr lang="zh-CN"/>
                    </a:p>
                  </a:txBody>
                  <a:tcPr/>
                </a:tc>
                <a:tc gridSpan="3">
                  <a:txBody>
                    <a:bodyPr/>
                    <a:lstStyle/>
                    <a:p>
                      <a:pPr marL="0" lvl="0" indent="0" algn="ctr" rtl="0">
                        <a:spcBef>
                          <a:spcPts val="0"/>
                        </a:spcBef>
                        <a:spcAft>
                          <a:spcPts val="0"/>
                        </a:spcAft>
                        <a:buNone/>
                      </a:pPr>
                      <a:r>
                        <a:rPr lang="en-US" sz="1600" b="1"/>
                        <a:t>After Oversampling</a:t>
                      </a:r>
                      <a:endParaRPr sz="1600" b="1"/>
                    </a:p>
                  </a:txBody>
                  <a:tcPr marL="91425" marR="91425" marT="91425" marB="91425"/>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b="1"/>
                        <a:t>Accuracy</a:t>
                      </a:r>
                      <a:endParaRPr sz="1600" b="1"/>
                    </a:p>
                  </a:txBody>
                  <a:tcPr marL="91425" marR="91425" marT="91425" marB="91425"/>
                </a:tc>
                <a:tc>
                  <a:txBody>
                    <a:bodyPr/>
                    <a:lstStyle/>
                    <a:p>
                      <a:pPr marL="0" lvl="0" indent="0" algn="ctr" rtl="0">
                        <a:spcBef>
                          <a:spcPts val="0"/>
                        </a:spcBef>
                        <a:spcAft>
                          <a:spcPts val="0"/>
                        </a:spcAft>
                        <a:buNone/>
                      </a:pPr>
                      <a:r>
                        <a:rPr lang="en-US" sz="1600" b="1"/>
                        <a:t>TPR</a:t>
                      </a:r>
                      <a:endParaRPr sz="1600" b="1"/>
                    </a:p>
                  </a:txBody>
                  <a:tcPr marL="91425" marR="91425" marT="91425" marB="91425"/>
                </a:tc>
                <a:tc>
                  <a:txBody>
                    <a:bodyPr/>
                    <a:lstStyle/>
                    <a:p>
                      <a:pPr marL="0" lvl="0" indent="0" algn="ctr" rtl="0">
                        <a:spcBef>
                          <a:spcPts val="0"/>
                        </a:spcBef>
                        <a:spcAft>
                          <a:spcPts val="0"/>
                        </a:spcAft>
                        <a:buNone/>
                      </a:pPr>
                      <a:r>
                        <a:rPr lang="en-US" sz="1600" b="1"/>
                        <a:t>AUC</a:t>
                      </a:r>
                      <a:endParaRPr sz="1600" b="1"/>
                    </a:p>
                  </a:txBody>
                  <a:tcPr marL="91425" marR="91425" marT="91425" marB="91425"/>
                </a:tc>
                <a:tc>
                  <a:txBody>
                    <a:bodyPr/>
                    <a:lstStyle/>
                    <a:p>
                      <a:pPr marL="0" lvl="0" indent="0" algn="ctr" rtl="0">
                        <a:spcBef>
                          <a:spcPts val="0"/>
                        </a:spcBef>
                        <a:spcAft>
                          <a:spcPts val="0"/>
                        </a:spcAft>
                        <a:buNone/>
                      </a:pPr>
                      <a:r>
                        <a:rPr lang="en-US" sz="1600" b="1"/>
                        <a:t>Accuracy</a:t>
                      </a:r>
                      <a:endParaRPr sz="1600" b="1"/>
                    </a:p>
                  </a:txBody>
                  <a:tcPr marL="91425" marR="91425" marT="91425" marB="91425"/>
                </a:tc>
                <a:tc>
                  <a:txBody>
                    <a:bodyPr/>
                    <a:lstStyle/>
                    <a:p>
                      <a:pPr marL="0" lvl="0" indent="0" algn="ctr" rtl="0">
                        <a:spcBef>
                          <a:spcPts val="0"/>
                        </a:spcBef>
                        <a:spcAft>
                          <a:spcPts val="0"/>
                        </a:spcAft>
                        <a:buNone/>
                      </a:pPr>
                      <a:r>
                        <a:rPr lang="en-US" sz="1600" b="1"/>
                        <a:t>TPR</a:t>
                      </a:r>
                      <a:endParaRPr sz="1600" b="1"/>
                    </a:p>
                  </a:txBody>
                  <a:tcPr marL="91425" marR="91425" marT="91425" marB="91425"/>
                </a:tc>
                <a:tc>
                  <a:txBody>
                    <a:bodyPr/>
                    <a:lstStyle/>
                    <a:p>
                      <a:pPr marL="0" lvl="0" indent="0" algn="ctr" rtl="0">
                        <a:spcBef>
                          <a:spcPts val="0"/>
                        </a:spcBef>
                        <a:spcAft>
                          <a:spcPts val="0"/>
                        </a:spcAft>
                        <a:buNone/>
                      </a:pPr>
                      <a:r>
                        <a:rPr lang="en-US" sz="1600" b="1"/>
                        <a:t>AUC</a:t>
                      </a:r>
                      <a:endParaRPr sz="1600" b="1"/>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1600" b="1"/>
                        <a:t>Decision Tree</a:t>
                      </a:r>
                      <a:endParaRPr sz="1600" b="1"/>
                    </a:p>
                  </a:txBody>
                  <a:tcPr marL="91425" marR="91425" marT="91425" marB="91425"/>
                </a:tc>
                <a:tc>
                  <a:txBody>
                    <a:bodyPr/>
                    <a:lstStyle/>
                    <a:p>
                      <a:pPr marL="0" lvl="0" indent="0" algn="ctr" rtl="0">
                        <a:spcBef>
                          <a:spcPts val="0"/>
                        </a:spcBef>
                        <a:spcAft>
                          <a:spcPts val="0"/>
                        </a:spcAft>
                        <a:buNone/>
                      </a:pPr>
                      <a:r>
                        <a:rPr lang="en-US" sz="1600" dirty="0"/>
                        <a:t>0.859</a:t>
                      </a:r>
                      <a:endParaRPr sz="1600" dirty="0"/>
                    </a:p>
                  </a:txBody>
                  <a:tcPr marL="91425" marR="91425" marT="91425" marB="91425"/>
                </a:tc>
                <a:tc>
                  <a:txBody>
                    <a:bodyPr/>
                    <a:lstStyle/>
                    <a:p>
                      <a:pPr marL="0" lvl="0" indent="0" algn="ctr" rtl="0">
                        <a:spcBef>
                          <a:spcPts val="0"/>
                        </a:spcBef>
                        <a:spcAft>
                          <a:spcPts val="0"/>
                        </a:spcAft>
                        <a:buNone/>
                      </a:pPr>
                      <a:r>
                        <a:rPr lang="en-US" sz="1600"/>
                        <a:t>0.557</a:t>
                      </a:r>
                      <a:endParaRPr sz="1600"/>
                    </a:p>
                  </a:txBody>
                  <a:tcPr marL="91425" marR="91425" marT="91425" marB="91425"/>
                </a:tc>
                <a:tc>
                  <a:txBody>
                    <a:bodyPr/>
                    <a:lstStyle/>
                    <a:p>
                      <a:pPr marL="0" lvl="0" indent="0" algn="ctr" rtl="0">
                        <a:spcBef>
                          <a:spcPts val="0"/>
                        </a:spcBef>
                        <a:spcAft>
                          <a:spcPts val="0"/>
                        </a:spcAft>
                        <a:buNone/>
                      </a:pPr>
                      <a:r>
                        <a:rPr lang="en-US" sz="1600"/>
                        <a:t>0.735</a:t>
                      </a:r>
                      <a:endParaRPr sz="1600"/>
                    </a:p>
                  </a:txBody>
                  <a:tcPr marL="91425" marR="91425" marT="91425" marB="91425"/>
                </a:tc>
                <a:tc>
                  <a:txBody>
                    <a:bodyPr/>
                    <a:lstStyle/>
                    <a:p>
                      <a:pPr marL="0" lvl="0" indent="0" algn="ctr" rtl="0">
                        <a:spcBef>
                          <a:spcPts val="0"/>
                        </a:spcBef>
                        <a:spcAft>
                          <a:spcPts val="0"/>
                        </a:spcAft>
                        <a:buNone/>
                      </a:pPr>
                      <a:r>
                        <a:rPr lang="en-US" sz="1600"/>
                        <a:t>0.857</a:t>
                      </a:r>
                      <a:endParaRPr sz="1600"/>
                    </a:p>
                  </a:txBody>
                  <a:tcPr marL="91425" marR="91425" marT="91425" marB="91425"/>
                </a:tc>
                <a:tc>
                  <a:txBody>
                    <a:bodyPr/>
                    <a:lstStyle/>
                    <a:p>
                      <a:pPr marL="0" lvl="0" indent="0" algn="ctr" rtl="0">
                        <a:spcBef>
                          <a:spcPts val="0"/>
                        </a:spcBef>
                        <a:spcAft>
                          <a:spcPts val="0"/>
                        </a:spcAft>
                        <a:buNone/>
                      </a:pPr>
                      <a:r>
                        <a:rPr lang="en-US" sz="1600"/>
                        <a:t>0.623</a:t>
                      </a:r>
                      <a:endParaRPr sz="1600"/>
                    </a:p>
                  </a:txBody>
                  <a:tcPr marL="91425" marR="91425" marT="91425" marB="91425"/>
                </a:tc>
                <a:tc>
                  <a:txBody>
                    <a:bodyPr/>
                    <a:lstStyle/>
                    <a:p>
                      <a:pPr marL="0" lvl="0" indent="0" algn="ctr" rtl="0">
                        <a:spcBef>
                          <a:spcPts val="0"/>
                        </a:spcBef>
                        <a:spcAft>
                          <a:spcPts val="0"/>
                        </a:spcAft>
                        <a:buNone/>
                      </a:pPr>
                      <a:r>
                        <a:rPr lang="en-US" sz="1600"/>
                        <a:t>0.757</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1600" b="1"/>
                        <a:t>Random Forest</a:t>
                      </a:r>
                      <a:endParaRPr sz="1600" b="1"/>
                    </a:p>
                  </a:txBody>
                  <a:tcPr marL="91425" marR="91425" marT="91425" marB="91425"/>
                </a:tc>
                <a:tc>
                  <a:txBody>
                    <a:bodyPr/>
                    <a:lstStyle/>
                    <a:p>
                      <a:pPr marL="0" lvl="0" indent="0" algn="ctr" rtl="0">
                        <a:spcBef>
                          <a:spcPts val="0"/>
                        </a:spcBef>
                        <a:spcAft>
                          <a:spcPts val="0"/>
                        </a:spcAft>
                        <a:buNone/>
                      </a:pPr>
                      <a:r>
                        <a:rPr lang="en-US" sz="1600"/>
                        <a:t>0.894</a:t>
                      </a:r>
                      <a:endParaRPr sz="1600"/>
                    </a:p>
                  </a:txBody>
                  <a:tcPr marL="91425" marR="91425" marT="91425" marB="91425"/>
                </a:tc>
                <a:tc>
                  <a:txBody>
                    <a:bodyPr/>
                    <a:lstStyle/>
                    <a:p>
                      <a:pPr marL="0" lvl="0" indent="0" algn="ctr" rtl="0">
                        <a:spcBef>
                          <a:spcPts val="0"/>
                        </a:spcBef>
                        <a:spcAft>
                          <a:spcPts val="0"/>
                        </a:spcAft>
                        <a:buNone/>
                      </a:pPr>
                      <a:r>
                        <a:rPr lang="en-US" sz="1600" dirty="0"/>
                        <a:t>0.544</a:t>
                      </a:r>
                      <a:endParaRPr sz="1600" dirty="0"/>
                    </a:p>
                  </a:txBody>
                  <a:tcPr marL="91425" marR="91425" marT="91425" marB="91425"/>
                </a:tc>
                <a:tc>
                  <a:txBody>
                    <a:bodyPr/>
                    <a:lstStyle/>
                    <a:p>
                      <a:pPr marL="0" lvl="0" indent="0" algn="ctr" rtl="0">
                        <a:spcBef>
                          <a:spcPts val="0"/>
                        </a:spcBef>
                        <a:spcAft>
                          <a:spcPts val="0"/>
                        </a:spcAft>
                        <a:buNone/>
                      </a:pPr>
                      <a:r>
                        <a:rPr lang="en-US" sz="1600"/>
                        <a:t>0.906</a:t>
                      </a:r>
                      <a:endParaRPr sz="1600"/>
                    </a:p>
                  </a:txBody>
                  <a:tcPr marL="91425" marR="91425" marT="91425" marB="91425"/>
                </a:tc>
                <a:tc>
                  <a:txBody>
                    <a:bodyPr/>
                    <a:lstStyle/>
                    <a:p>
                      <a:pPr marL="0" lvl="0" indent="0" algn="ctr" rtl="0">
                        <a:spcBef>
                          <a:spcPts val="0"/>
                        </a:spcBef>
                        <a:spcAft>
                          <a:spcPts val="0"/>
                        </a:spcAft>
                        <a:buNone/>
                      </a:pPr>
                      <a:r>
                        <a:rPr lang="en-US" sz="1600"/>
                        <a:t>0.888</a:t>
                      </a:r>
                      <a:endParaRPr sz="1600"/>
                    </a:p>
                  </a:txBody>
                  <a:tcPr marL="91425" marR="91425" marT="91425" marB="91425"/>
                </a:tc>
                <a:tc>
                  <a:txBody>
                    <a:bodyPr/>
                    <a:lstStyle/>
                    <a:p>
                      <a:pPr marL="0" lvl="0" indent="0" algn="ctr" rtl="0">
                        <a:spcBef>
                          <a:spcPts val="0"/>
                        </a:spcBef>
                        <a:spcAft>
                          <a:spcPts val="0"/>
                        </a:spcAft>
                        <a:buNone/>
                      </a:pPr>
                      <a:r>
                        <a:rPr lang="en-US" sz="1600" b="1" dirty="0"/>
                        <a:t>0.751*</a:t>
                      </a:r>
                      <a:endParaRPr sz="1600" b="1" dirty="0"/>
                    </a:p>
                  </a:txBody>
                  <a:tcPr marL="91425" marR="91425" marT="91425" marB="91425"/>
                </a:tc>
                <a:tc>
                  <a:txBody>
                    <a:bodyPr/>
                    <a:lstStyle/>
                    <a:p>
                      <a:pPr marL="0" lvl="0" indent="0" algn="ctr" rtl="0">
                        <a:spcBef>
                          <a:spcPts val="0"/>
                        </a:spcBef>
                        <a:spcAft>
                          <a:spcPts val="0"/>
                        </a:spcAft>
                        <a:buNone/>
                      </a:pPr>
                      <a:r>
                        <a:rPr lang="en-US" sz="1600"/>
                        <a:t>0.918</a:t>
                      </a:r>
                      <a:endParaRPr sz="16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1600" b="1"/>
                        <a:t>SVM - RBF</a:t>
                      </a:r>
                      <a:endParaRPr sz="1600" b="1"/>
                    </a:p>
                  </a:txBody>
                  <a:tcPr marL="91425" marR="91425" marT="91425" marB="91425"/>
                </a:tc>
                <a:tc>
                  <a:txBody>
                    <a:bodyPr/>
                    <a:lstStyle/>
                    <a:p>
                      <a:pPr marL="0" lvl="0" indent="0" algn="ctr" rtl="0">
                        <a:spcBef>
                          <a:spcPts val="0"/>
                        </a:spcBef>
                        <a:spcAft>
                          <a:spcPts val="0"/>
                        </a:spcAft>
                        <a:buNone/>
                      </a:pPr>
                      <a:r>
                        <a:rPr lang="en-US" sz="1600"/>
                        <a:t>0.853</a:t>
                      </a:r>
                      <a:endParaRPr sz="1600"/>
                    </a:p>
                  </a:txBody>
                  <a:tcPr marL="91425" marR="91425" marT="91425" marB="91425"/>
                </a:tc>
                <a:tc>
                  <a:txBody>
                    <a:bodyPr/>
                    <a:lstStyle/>
                    <a:p>
                      <a:pPr marL="0" lvl="0" indent="0" algn="ctr" rtl="0">
                        <a:spcBef>
                          <a:spcPts val="0"/>
                        </a:spcBef>
                        <a:spcAft>
                          <a:spcPts val="0"/>
                        </a:spcAft>
                        <a:buNone/>
                      </a:pPr>
                      <a:r>
                        <a:rPr lang="en-US" sz="1600"/>
                        <a:t>0.515</a:t>
                      </a:r>
                      <a:endParaRPr sz="1600"/>
                    </a:p>
                  </a:txBody>
                  <a:tcPr marL="91425" marR="91425" marT="91425" marB="91425"/>
                </a:tc>
                <a:tc>
                  <a:txBody>
                    <a:bodyPr/>
                    <a:lstStyle/>
                    <a:p>
                      <a:pPr marL="0" lvl="0" indent="0" algn="ctr" rtl="0">
                        <a:spcBef>
                          <a:spcPts val="0"/>
                        </a:spcBef>
                        <a:spcAft>
                          <a:spcPts val="0"/>
                        </a:spcAft>
                        <a:buNone/>
                      </a:pPr>
                      <a:r>
                        <a:rPr lang="en-US" sz="1600"/>
                        <a:t>0.</a:t>
                      </a:r>
                      <a:r>
                        <a:rPr lang="en-US" sz="1600">
                          <a:solidFill>
                            <a:schemeClr val="dk1"/>
                          </a:solidFill>
                        </a:rPr>
                        <a:t>.834</a:t>
                      </a:r>
                      <a:endParaRPr sz="1600"/>
                    </a:p>
                  </a:txBody>
                  <a:tcPr marL="91425" marR="91425" marT="91425" marB="91425"/>
                </a:tc>
                <a:tc>
                  <a:txBody>
                    <a:bodyPr/>
                    <a:lstStyle/>
                    <a:p>
                      <a:pPr marL="0" lvl="0" indent="0" algn="ctr" rtl="0">
                        <a:spcBef>
                          <a:spcPts val="0"/>
                        </a:spcBef>
                        <a:spcAft>
                          <a:spcPts val="0"/>
                        </a:spcAft>
                        <a:buNone/>
                      </a:pPr>
                      <a:r>
                        <a:rPr lang="en-US" sz="1600"/>
                        <a:t>0.851</a:t>
                      </a:r>
                      <a:endParaRPr sz="1600"/>
                    </a:p>
                  </a:txBody>
                  <a:tcPr marL="91425" marR="91425" marT="91425" marB="91425"/>
                </a:tc>
                <a:tc>
                  <a:txBody>
                    <a:bodyPr/>
                    <a:lstStyle/>
                    <a:p>
                      <a:pPr marL="0" lvl="0" indent="0" algn="ctr" rtl="0">
                        <a:spcBef>
                          <a:spcPts val="0"/>
                        </a:spcBef>
                        <a:spcAft>
                          <a:spcPts val="0"/>
                        </a:spcAft>
                        <a:buNone/>
                      </a:pPr>
                      <a:r>
                        <a:rPr lang="en-US" sz="1600"/>
                        <a:t>0.523</a:t>
                      </a:r>
                      <a:endParaRPr sz="1600"/>
                    </a:p>
                  </a:txBody>
                  <a:tcPr marL="91425" marR="91425" marT="91425" marB="91425"/>
                </a:tc>
                <a:tc>
                  <a:txBody>
                    <a:bodyPr/>
                    <a:lstStyle/>
                    <a:p>
                      <a:pPr marL="0" lvl="0" indent="0" algn="ctr" rtl="0">
                        <a:spcBef>
                          <a:spcPts val="0"/>
                        </a:spcBef>
                        <a:spcAft>
                          <a:spcPts val="0"/>
                        </a:spcAft>
                        <a:buNone/>
                      </a:pPr>
                      <a:r>
                        <a:rPr lang="en-US" sz="1600"/>
                        <a:t>0.820</a:t>
                      </a:r>
                      <a:endParaRPr sz="16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1600" b="1"/>
                        <a:t>SVM - Linear</a:t>
                      </a:r>
                      <a:endParaRPr sz="1600" b="1"/>
                    </a:p>
                  </a:txBody>
                  <a:tcPr marL="91425" marR="91425" marT="91425" marB="91425"/>
                </a:tc>
                <a:tc>
                  <a:txBody>
                    <a:bodyPr/>
                    <a:lstStyle/>
                    <a:p>
                      <a:pPr marL="0" lvl="0" indent="0" algn="ctr" rtl="0">
                        <a:spcBef>
                          <a:spcPts val="0"/>
                        </a:spcBef>
                        <a:spcAft>
                          <a:spcPts val="0"/>
                        </a:spcAft>
                        <a:buNone/>
                      </a:pPr>
                      <a:r>
                        <a:rPr lang="en-US" sz="1600"/>
                        <a:t>0.872</a:t>
                      </a:r>
                      <a:endParaRPr sz="1600"/>
                    </a:p>
                  </a:txBody>
                  <a:tcPr marL="91425" marR="91425" marT="91425" marB="91425"/>
                </a:tc>
                <a:tc>
                  <a:txBody>
                    <a:bodyPr/>
                    <a:lstStyle/>
                    <a:p>
                      <a:pPr marL="0" lvl="0" indent="0" algn="ctr" rtl="0">
                        <a:spcBef>
                          <a:spcPts val="0"/>
                        </a:spcBef>
                        <a:spcAft>
                          <a:spcPts val="0"/>
                        </a:spcAft>
                        <a:buNone/>
                      </a:pPr>
                      <a:r>
                        <a:rPr lang="en-US" sz="1600"/>
                        <a:t>0.546</a:t>
                      </a:r>
                      <a:endParaRPr sz="1600"/>
                    </a:p>
                  </a:txBody>
                  <a:tcPr marL="91425" marR="91425" marT="91425" marB="91425"/>
                </a:tc>
                <a:tc>
                  <a:txBody>
                    <a:bodyPr/>
                    <a:lstStyle/>
                    <a:p>
                      <a:pPr marL="0" lvl="0" indent="0" algn="ctr" rtl="0">
                        <a:spcBef>
                          <a:spcPts val="0"/>
                        </a:spcBef>
                        <a:spcAft>
                          <a:spcPts val="0"/>
                        </a:spcAft>
                        <a:buNone/>
                      </a:pPr>
                      <a:r>
                        <a:rPr lang="en-US" sz="1600"/>
                        <a:t>0.845</a:t>
                      </a:r>
                      <a:endParaRPr sz="1600"/>
                    </a:p>
                  </a:txBody>
                  <a:tcPr marL="91425" marR="91425" marT="91425" marB="91425"/>
                </a:tc>
                <a:tc>
                  <a:txBody>
                    <a:bodyPr/>
                    <a:lstStyle/>
                    <a:p>
                      <a:pPr marL="0" lvl="0" indent="0" algn="ctr" rtl="0">
                        <a:spcBef>
                          <a:spcPts val="0"/>
                        </a:spcBef>
                        <a:spcAft>
                          <a:spcPts val="0"/>
                        </a:spcAft>
                        <a:buNone/>
                      </a:pPr>
                      <a:r>
                        <a:rPr lang="en-US" sz="1600"/>
                        <a:t>0.857</a:t>
                      </a:r>
                      <a:endParaRPr sz="16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a:t>0.563</a:t>
                      </a:r>
                      <a:endParaRPr sz="16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a:t>0.837</a:t>
                      </a:r>
                      <a:endParaRPr sz="16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US" sz="1600" b="1"/>
                        <a:t>XGBoost</a:t>
                      </a:r>
                      <a:endParaRPr sz="1600" b="1"/>
                    </a:p>
                  </a:txBody>
                  <a:tcPr marL="91425" marR="91425" marT="91425" marB="91425"/>
                </a:tc>
                <a:tc>
                  <a:txBody>
                    <a:bodyPr/>
                    <a:lstStyle/>
                    <a:p>
                      <a:pPr marL="0" lvl="0" indent="0" algn="ctr" rtl="0">
                        <a:spcBef>
                          <a:spcPts val="0"/>
                        </a:spcBef>
                        <a:spcAft>
                          <a:spcPts val="0"/>
                        </a:spcAft>
                        <a:buNone/>
                      </a:pPr>
                      <a:r>
                        <a:rPr lang="en-US" sz="1600" b="1" dirty="0"/>
                        <a:t>0.899*</a:t>
                      </a:r>
                      <a:endParaRPr sz="1600" b="1" dirty="0"/>
                    </a:p>
                  </a:txBody>
                  <a:tcPr marL="91425" marR="91425" marT="91425" marB="91425"/>
                </a:tc>
                <a:tc>
                  <a:txBody>
                    <a:bodyPr/>
                    <a:lstStyle/>
                    <a:p>
                      <a:pPr marL="0" lvl="0" indent="0" algn="ctr" rtl="0">
                        <a:spcBef>
                          <a:spcPts val="0"/>
                        </a:spcBef>
                        <a:spcAft>
                          <a:spcPts val="0"/>
                        </a:spcAft>
                        <a:buNone/>
                      </a:pPr>
                      <a:r>
                        <a:rPr lang="en-US" sz="1600" b="1" dirty="0"/>
                        <a:t>0.595*</a:t>
                      </a:r>
                      <a:endParaRPr sz="1600" b="1" dirty="0"/>
                    </a:p>
                  </a:txBody>
                  <a:tcPr marL="91425" marR="91425" marT="91425" marB="91425"/>
                </a:tc>
                <a:tc>
                  <a:txBody>
                    <a:bodyPr/>
                    <a:lstStyle/>
                    <a:p>
                      <a:pPr marL="0" lvl="0" indent="0" algn="ctr" rtl="0">
                        <a:spcBef>
                          <a:spcPts val="0"/>
                        </a:spcBef>
                        <a:spcAft>
                          <a:spcPts val="0"/>
                        </a:spcAft>
                        <a:buNone/>
                      </a:pPr>
                      <a:r>
                        <a:rPr lang="en-US" sz="1600" b="1" dirty="0"/>
                        <a:t>0.932*</a:t>
                      </a:r>
                      <a:endParaRPr sz="1600"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600"/>
                        <a:t>0.893</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a:t>0.722</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b="1" dirty="0"/>
                        <a:t>0.932*</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US" sz="1600" b="1"/>
                        <a:t>MLP</a:t>
                      </a:r>
                      <a:endParaRPr sz="1600" b="1"/>
                    </a:p>
                  </a:txBody>
                  <a:tcPr marL="91425" marR="91425" marT="91425" marB="91425"/>
                </a:tc>
                <a:tc>
                  <a:txBody>
                    <a:bodyPr/>
                    <a:lstStyle/>
                    <a:p>
                      <a:pPr marL="0" lvl="0" indent="0" algn="ctr" rtl="0">
                        <a:spcBef>
                          <a:spcPts val="0"/>
                        </a:spcBef>
                        <a:spcAft>
                          <a:spcPts val="0"/>
                        </a:spcAft>
                        <a:buNone/>
                      </a:pPr>
                      <a:r>
                        <a:rPr lang="en-US" sz="1600"/>
                        <a:t>0.898</a:t>
                      </a:r>
                      <a:endParaRPr sz="1600"/>
                    </a:p>
                  </a:txBody>
                  <a:tcPr marL="91425" marR="91425" marT="91425" marB="91425"/>
                </a:tc>
                <a:tc>
                  <a:txBody>
                    <a:bodyPr/>
                    <a:lstStyle/>
                    <a:p>
                      <a:pPr marL="0" lvl="0" indent="0" algn="ctr" rtl="0">
                        <a:spcBef>
                          <a:spcPts val="0"/>
                        </a:spcBef>
                        <a:spcAft>
                          <a:spcPts val="0"/>
                        </a:spcAft>
                        <a:buNone/>
                      </a:pPr>
                      <a:r>
                        <a:rPr lang="en-US" sz="1600" dirty="0"/>
                        <a:t>0.577</a:t>
                      </a:r>
                      <a:endParaRPr sz="1600" dirty="0"/>
                    </a:p>
                  </a:txBody>
                  <a:tcPr marL="91425" marR="91425" marT="91425" marB="91425"/>
                </a:tc>
                <a:tc>
                  <a:txBody>
                    <a:bodyPr/>
                    <a:lstStyle/>
                    <a:p>
                      <a:pPr marL="0" lvl="0" indent="0" algn="ctr" rtl="0">
                        <a:spcBef>
                          <a:spcPts val="0"/>
                        </a:spcBef>
                        <a:spcAft>
                          <a:spcPts val="0"/>
                        </a:spcAft>
                        <a:buNone/>
                      </a:pPr>
                      <a:r>
                        <a:rPr lang="en-US" sz="1600"/>
                        <a:t>0.916</a:t>
                      </a:r>
                      <a:endParaRPr sz="1600"/>
                    </a:p>
                  </a:txBody>
                  <a:tcPr marL="91425" marR="91425" marT="91425" marB="91425"/>
                </a:tc>
                <a:tc>
                  <a:txBody>
                    <a:bodyPr/>
                    <a:lstStyle/>
                    <a:p>
                      <a:pPr marL="0" lvl="0" indent="0" algn="ctr" rtl="0">
                        <a:spcBef>
                          <a:spcPts val="0"/>
                        </a:spcBef>
                        <a:spcAft>
                          <a:spcPts val="0"/>
                        </a:spcAft>
                        <a:buNone/>
                      </a:pPr>
                      <a:r>
                        <a:rPr lang="en-US" sz="1600" b="1" dirty="0"/>
                        <a:t>0.896*</a:t>
                      </a:r>
                      <a:endParaRPr sz="1600" b="1"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600"/>
                        <a:t>0.624</a:t>
                      </a:r>
                      <a:endParaRPr sz="16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600" dirty="0"/>
                        <a:t>0.904</a:t>
                      </a:r>
                      <a:endParaRPr sz="16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
        <p:nvSpPr>
          <p:cNvPr id="5" name="Google Shape;624;g1210d36847d_4_50">
            <a:extLst>
              <a:ext uri="{FF2B5EF4-FFF2-40B4-BE49-F238E27FC236}">
                <a16:creationId xmlns:a16="http://schemas.microsoft.com/office/drawing/2014/main" id="{BA76AD9C-AA2A-4A55-8D32-976EDF671A84}"/>
              </a:ext>
            </a:extLst>
          </p:cNvPr>
          <p:cNvSpPr/>
          <p:nvPr/>
        </p:nvSpPr>
        <p:spPr>
          <a:xfrm>
            <a:off x="11003351" y="611130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Arial"/>
                <a:ea typeface="Arial"/>
                <a:cs typeface="Arial"/>
                <a:sym typeface="Arial"/>
              </a:rPr>
              <a:t>19</a:t>
            </a:r>
            <a:endParaRPr sz="2800" dirty="0">
              <a:solidFill>
                <a:schemeClr val="l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8" name="Google Shape;344;g12066946efb_0_172">
                <a:extLst>
                  <a:ext uri="{FF2B5EF4-FFF2-40B4-BE49-F238E27FC236}">
                    <a16:creationId xmlns:a16="http://schemas.microsoft.com/office/drawing/2014/main" id="{3DEBC289-4920-4623-A677-97D2F88B6789}"/>
                  </a:ext>
                </a:extLst>
              </p:cNvPr>
              <p:cNvSpPr/>
              <p:nvPr/>
            </p:nvSpPr>
            <p:spPr>
              <a:xfrm>
                <a:off x="808598" y="4698438"/>
                <a:ext cx="10574804" cy="1877084"/>
              </a:xfrm>
              <a:prstGeom prst="roundRect">
                <a:avLst>
                  <a:gd name="adj" fmla="val 16667"/>
                </a:avLst>
              </a:prstGeom>
              <a:solidFill>
                <a:schemeClr val="accent6">
                  <a:lumMod val="20000"/>
                  <a:lumOff val="80000"/>
                </a:schemeClr>
              </a:solidFill>
              <a:ln>
                <a:noFill/>
              </a:ln>
            </p:spPr>
            <p:txBody>
              <a:bodyPr spcFirstLastPara="1" wrap="square" lIns="91425" tIns="45700" rIns="91425" bIns="45700" anchor="t" anchorCtr="0">
                <a:noAutofit/>
              </a:bodyPr>
              <a:lstStyle/>
              <a:p>
                <a:pPr marL="0" marR="0" lvl="0" indent="0" algn="just" rtl="0">
                  <a:spcAft>
                    <a:spcPts val="1200"/>
                  </a:spcAft>
                  <a:buNone/>
                </a:pPr>
                <a:r>
                  <a:rPr lang="en-US" sz="1600" dirty="0">
                    <a:solidFill>
                      <a:schemeClr val="dk1"/>
                    </a:solidFill>
                    <a:latin typeface="Microsoft Yahei"/>
                    <a:ea typeface="Microsoft Yahei"/>
                    <a:cs typeface="Microsoft Yahei"/>
                    <a:sym typeface="Microsoft Yahei"/>
                  </a:rPr>
                  <a:t>To summarize, referring to </a:t>
                </a:r>
                <a:r>
                  <a:rPr lang="en-US" sz="1600" b="1" dirty="0">
                    <a:solidFill>
                      <a:schemeClr val="dk1"/>
                    </a:solidFill>
                    <a:latin typeface="Microsoft Yahei"/>
                    <a:ea typeface="Microsoft Yahei"/>
                    <a:cs typeface="Microsoft Yahei"/>
                    <a:sym typeface="Microsoft Yahei"/>
                  </a:rPr>
                  <a:t>Sakar et al. (2019), </a:t>
                </a:r>
                <a:r>
                  <a:rPr lang="en-US" sz="1600" dirty="0">
                    <a:solidFill>
                      <a:schemeClr val="dk1"/>
                    </a:solidFill>
                    <a:latin typeface="Microsoft Yahei"/>
                    <a:ea typeface="Microsoft Yahei"/>
                    <a:cs typeface="Microsoft Yahei"/>
                    <a:sym typeface="Microsoft Yahei"/>
                  </a:rPr>
                  <a:t>we try to predict the purchasing intention of online visitors using </a:t>
                </a:r>
                <a:r>
                  <a:rPr lang="en-US" sz="1600" b="1" dirty="0">
                    <a:solidFill>
                      <a:schemeClr val="dk1"/>
                    </a:solidFill>
                    <a:latin typeface="Microsoft Yahei"/>
                    <a:ea typeface="Microsoft Yahei"/>
                    <a:cs typeface="Microsoft Yahei"/>
                    <a:sym typeface="Microsoft Yahei"/>
                  </a:rPr>
                  <a:t>5 kinds of machine learning algorithms and 1 deep learning algorithm</a:t>
                </a:r>
                <a:r>
                  <a:rPr lang="en-US" sz="1600" dirty="0">
                    <a:solidFill>
                      <a:schemeClr val="dk1"/>
                    </a:solidFill>
                    <a:latin typeface="Microsoft Yahei"/>
                    <a:ea typeface="Microsoft Yahei"/>
                    <a:cs typeface="Microsoft Yahei"/>
                    <a:sym typeface="Microsoft Yahei"/>
                  </a:rPr>
                  <a:t>.</a:t>
                </a:r>
              </a:p>
              <a:p>
                <a:pPr marL="0" marR="0" lvl="0" indent="0" algn="just" rtl="0">
                  <a:spcAft>
                    <a:spcPts val="1200"/>
                  </a:spcAft>
                  <a:buNone/>
                </a:pPr>
                <a:r>
                  <a:rPr lang="en-US" sz="1600" dirty="0">
                    <a:solidFill>
                      <a:schemeClr val="dk1"/>
                    </a:solidFill>
                    <a:latin typeface="Microsoft Yahei"/>
                    <a:ea typeface="Microsoft Yahei"/>
                    <a:cs typeface="Microsoft Yahei"/>
                    <a:sym typeface="Microsoft Yahei"/>
                  </a:rPr>
                  <a:t>The best results before oversampling are achieved with </a:t>
                </a:r>
                <a:r>
                  <a:rPr lang="en-US" sz="1600" b="1" dirty="0" err="1">
                    <a:solidFill>
                      <a:schemeClr val="dk1"/>
                    </a:solidFill>
                    <a:latin typeface="Microsoft Yahei"/>
                    <a:ea typeface="Microsoft Yahei"/>
                    <a:cs typeface="Microsoft Yahei"/>
                    <a:sym typeface="Microsoft Yahei"/>
                  </a:rPr>
                  <a:t>XGBoost</a:t>
                </a:r>
                <a:r>
                  <a:rPr lang="en-US" sz="1600" dirty="0">
                    <a:solidFill>
                      <a:schemeClr val="dk1"/>
                    </a:solidFill>
                    <a:latin typeface="Microsoft Yahei"/>
                    <a:ea typeface="Microsoft Yahei"/>
                    <a:cs typeface="Microsoft Yahei"/>
                    <a:sym typeface="Microsoft Yahei"/>
                  </a:rPr>
                  <a:t> model using </a:t>
                </a:r>
                <a14:m>
                  <m:oMath xmlns:m="http://schemas.openxmlformats.org/officeDocument/2006/math">
                    <m:r>
                      <m:rPr>
                        <m:sty m:val="p"/>
                      </m:rPr>
                      <a:rPr lang="en-US" sz="1800" i="1" dirty="0" smtClean="0">
                        <a:solidFill>
                          <a:schemeClr val="dk1"/>
                        </a:solidFill>
                        <a:latin typeface="Cambria Math" panose="02040503050406030204" pitchFamily="18" charset="0"/>
                        <a:ea typeface="Microsoft Yahei"/>
                        <a:cs typeface="Microsoft Yahei"/>
                        <a:sym typeface="Microsoft Yahei"/>
                      </a:rPr>
                      <m:t>max</m:t>
                    </m:r>
                    <m:r>
                      <a:rPr lang="en-US" sz="1800" i="1" dirty="0" smtClean="0">
                        <a:solidFill>
                          <a:schemeClr val="dk1"/>
                        </a:solidFill>
                        <a:latin typeface="Cambria Math" panose="02040503050406030204" pitchFamily="18" charset="0"/>
                        <a:ea typeface="Microsoft Yahei"/>
                        <a:cs typeface="Microsoft Yahei"/>
                        <a:sym typeface="Microsoft Yahei"/>
                      </a:rPr>
                      <m:t>⁡_</m:t>
                    </m:r>
                    <m:r>
                      <a:rPr lang="en-US" sz="1800" i="1" dirty="0" smtClean="0">
                        <a:solidFill>
                          <a:schemeClr val="dk1"/>
                        </a:solidFill>
                        <a:latin typeface="Cambria Math" panose="02040503050406030204" pitchFamily="18" charset="0"/>
                        <a:ea typeface="Microsoft Yahei"/>
                        <a:cs typeface="Microsoft Yahei"/>
                        <a:sym typeface="Microsoft Yahei"/>
                      </a:rPr>
                      <m:t>𝑑𝑒𝑝𝑡h</m:t>
                    </m:r>
                    <m:r>
                      <a:rPr lang="en-US" sz="1800" i="1" dirty="0" smtClean="0">
                        <a:solidFill>
                          <a:schemeClr val="dk1"/>
                        </a:solidFill>
                        <a:latin typeface="Cambria Math" panose="02040503050406030204" pitchFamily="18" charset="0"/>
                        <a:ea typeface="Microsoft Yahei"/>
                        <a:cs typeface="Microsoft Yahei"/>
                        <a:sym typeface="Microsoft Yahei"/>
                      </a:rPr>
                      <m:t> = 3</m:t>
                    </m:r>
                  </m:oMath>
                </a14:m>
                <a:r>
                  <a:rPr lang="en-US" sz="1600" dirty="0">
                    <a:solidFill>
                      <a:schemeClr val="dk1"/>
                    </a:solidFill>
                    <a:latin typeface="Microsoft Yahei"/>
                    <a:ea typeface="Microsoft Yahei"/>
                    <a:cs typeface="Microsoft Yahei"/>
                    <a:sym typeface="Microsoft Yahei"/>
                  </a:rPr>
                  <a:t>, </a:t>
                </a:r>
                <a14:m>
                  <m:oMath xmlns:m="http://schemas.openxmlformats.org/officeDocument/2006/math">
                    <m:r>
                      <a:rPr lang="en-US" sz="1800" i="1" dirty="0" smtClean="0">
                        <a:solidFill>
                          <a:schemeClr val="dk1"/>
                        </a:solidFill>
                        <a:latin typeface="Cambria Math" panose="02040503050406030204" pitchFamily="18" charset="0"/>
                        <a:ea typeface="Microsoft Yahei"/>
                        <a:cs typeface="Microsoft Yahei"/>
                        <a:sym typeface="Microsoft Yahei"/>
                      </a:rPr>
                      <m:t>𝑐𝑜𝑙𝑠𝑎𝑚𝑝𝑙𝑒</m:t>
                    </m:r>
                    <m:r>
                      <a:rPr lang="en-US" sz="1800" i="1" dirty="0" smtClean="0">
                        <a:solidFill>
                          <a:schemeClr val="dk1"/>
                        </a:solidFill>
                        <a:latin typeface="Cambria Math" panose="02040503050406030204" pitchFamily="18" charset="0"/>
                        <a:ea typeface="Microsoft Yahei"/>
                        <a:cs typeface="Microsoft Yahei"/>
                        <a:sym typeface="Microsoft Yahei"/>
                      </a:rPr>
                      <m:t>_</m:t>
                    </m:r>
                    <m:r>
                      <a:rPr lang="en-US" sz="1800" i="1" dirty="0" smtClean="0">
                        <a:solidFill>
                          <a:schemeClr val="dk1"/>
                        </a:solidFill>
                        <a:latin typeface="Cambria Math" panose="02040503050406030204" pitchFamily="18" charset="0"/>
                        <a:ea typeface="Microsoft Yahei"/>
                        <a:cs typeface="Microsoft Yahei"/>
                        <a:sym typeface="Microsoft Yahei"/>
                      </a:rPr>
                      <m:t>𝑏𝑦𝑡𝑟𝑒𝑒</m:t>
                    </m:r>
                    <m:r>
                      <a:rPr lang="en-US" sz="1800" i="1" dirty="0" smtClean="0">
                        <a:solidFill>
                          <a:schemeClr val="dk1"/>
                        </a:solidFill>
                        <a:latin typeface="Cambria Math" panose="02040503050406030204" pitchFamily="18" charset="0"/>
                        <a:ea typeface="Microsoft Yahei"/>
                        <a:cs typeface="Microsoft Yahei"/>
                        <a:sym typeface="Microsoft Yahei"/>
                      </a:rPr>
                      <m:t> = 0.75</m:t>
                    </m:r>
                  </m:oMath>
                </a14:m>
                <a:r>
                  <a:rPr lang="en-US" sz="1600" dirty="0">
                    <a:solidFill>
                      <a:schemeClr val="dk1"/>
                    </a:solidFill>
                    <a:latin typeface="Microsoft Yahei"/>
                    <a:ea typeface="Microsoft Yahei"/>
                    <a:cs typeface="Microsoft Yahei"/>
                    <a:sym typeface="Microsoft Yahei"/>
                  </a:rPr>
                  <a:t> and </a:t>
                </a:r>
                <a14:m>
                  <m:oMath xmlns:m="http://schemas.openxmlformats.org/officeDocument/2006/math">
                    <m:r>
                      <a:rPr lang="en-US" sz="1800" i="1" dirty="0" smtClean="0">
                        <a:solidFill>
                          <a:schemeClr val="dk1"/>
                        </a:solidFill>
                        <a:latin typeface="Cambria Math" panose="02040503050406030204" pitchFamily="18" charset="0"/>
                        <a:ea typeface="Microsoft Yahei"/>
                        <a:cs typeface="Microsoft Yahei"/>
                        <a:sym typeface="Microsoft Yahei"/>
                      </a:rPr>
                      <m:t>𝑒𝑣𝑎𝑙</m:t>
                    </m:r>
                    <m:r>
                      <a:rPr lang="en-US" sz="1800" i="1" dirty="0" smtClean="0">
                        <a:solidFill>
                          <a:schemeClr val="dk1"/>
                        </a:solidFill>
                        <a:latin typeface="Cambria Math" panose="02040503050406030204" pitchFamily="18" charset="0"/>
                        <a:ea typeface="Microsoft Yahei"/>
                        <a:cs typeface="Microsoft Yahei"/>
                        <a:sym typeface="Microsoft Yahei"/>
                      </a:rPr>
                      <m:t>_</m:t>
                    </m:r>
                    <m:r>
                      <a:rPr lang="en-US" sz="1800" i="1" dirty="0" smtClean="0">
                        <a:solidFill>
                          <a:schemeClr val="dk1"/>
                        </a:solidFill>
                        <a:latin typeface="Cambria Math" panose="02040503050406030204" pitchFamily="18" charset="0"/>
                        <a:ea typeface="Microsoft Yahei"/>
                        <a:cs typeface="Microsoft Yahei"/>
                        <a:sym typeface="Microsoft Yahei"/>
                      </a:rPr>
                      <m:t>𝑚𝑒𝑡𝑟𝑖𝑐𝑠</m:t>
                    </m:r>
                    <m:r>
                      <a:rPr lang="en-US" sz="1800" i="1" dirty="0" smtClean="0">
                        <a:solidFill>
                          <a:schemeClr val="dk1"/>
                        </a:solidFill>
                        <a:latin typeface="Cambria Math" panose="02040503050406030204" pitchFamily="18" charset="0"/>
                        <a:ea typeface="Microsoft Yahei"/>
                        <a:cs typeface="Microsoft Yahei"/>
                        <a:sym typeface="Microsoft Yahei"/>
                      </a:rPr>
                      <m:t> = ‘</m:t>
                    </m:r>
                    <m:r>
                      <a:rPr lang="en-US" sz="1800" i="1" dirty="0" err="1" smtClean="0">
                        <a:solidFill>
                          <a:schemeClr val="dk1"/>
                        </a:solidFill>
                        <a:latin typeface="Cambria Math" panose="02040503050406030204" pitchFamily="18" charset="0"/>
                        <a:ea typeface="Microsoft Yahei"/>
                        <a:cs typeface="Microsoft Yahei"/>
                        <a:sym typeface="Microsoft Yahei"/>
                      </a:rPr>
                      <m:t>𝑎𝑢𝑐</m:t>
                    </m:r>
                    <m:r>
                      <a:rPr lang="en-US" sz="1800" i="1" dirty="0" smtClean="0">
                        <a:solidFill>
                          <a:schemeClr val="dk1"/>
                        </a:solidFill>
                        <a:latin typeface="Cambria Math" panose="02040503050406030204" pitchFamily="18" charset="0"/>
                        <a:ea typeface="Microsoft Yahei"/>
                        <a:cs typeface="Microsoft Yahei"/>
                        <a:sym typeface="Microsoft Yahei"/>
                      </a:rPr>
                      <m:t>’</m:t>
                    </m:r>
                  </m:oMath>
                </a14:m>
                <a:r>
                  <a:rPr lang="en-US" sz="1800" dirty="0">
                    <a:solidFill>
                      <a:schemeClr val="dk1"/>
                    </a:solidFill>
                    <a:latin typeface="Microsoft Yahei"/>
                    <a:ea typeface="Microsoft Yahei"/>
                    <a:cs typeface="Microsoft Yahei"/>
                    <a:sym typeface="Microsoft Yahei"/>
                  </a:rPr>
                  <a:t>.</a:t>
                </a:r>
              </a:p>
              <a:p>
                <a:pPr marL="0" marR="0" lvl="0" indent="0" algn="just" rtl="0">
                  <a:spcAft>
                    <a:spcPts val="1200"/>
                  </a:spcAft>
                  <a:buNone/>
                </a:pPr>
                <a:r>
                  <a:rPr lang="en-US" sz="1600" dirty="0">
                    <a:solidFill>
                      <a:schemeClr val="dk1"/>
                    </a:solidFill>
                    <a:latin typeface="Microsoft Yahei"/>
                    <a:ea typeface="Microsoft Yahei"/>
                    <a:cs typeface="Microsoft Yahei"/>
                    <a:sym typeface="Microsoft Yahei"/>
                  </a:rPr>
                  <a:t>The best results after oversampling are achieved with a </a:t>
                </a:r>
                <a:r>
                  <a:rPr lang="en-US" sz="1600" b="1" dirty="0">
                    <a:solidFill>
                      <a:schemeClr val="dk1"/>
                    </a:solidFill>
                    <a:latin typeface="Microsoft Yahei"/>
                    <a:ea typeface="Microsoft Yahei"/>
                    <a:cs typeface="Microsoft Yahei"/>
                    <a:sym typeface="Microsoft Yahei"/>
                  </a:rPr>
                  <a:t>MLP </a:t>
                </a:r>
                <a:r>
                  <a:rPr lang="en-US" sz="1600" dirty="0">
                    <a:solidFill>
                      <a:schemeClr val="dk1"/>
                    </a:solidFill>
                    <a:latin typeface="Microsoft Yahei"/>
                    <a:ea typeface="Microsoft Yahei"/>
                    <a:cs typeface="Microsoft Yahei"/>
                    <a:sym typeface="Microsoft Yahei"/>
                  </a:rPr>
                  <a:t>network using </a:t>
                </a:r>
                <a14:m>
                  <m:oMath xmlns:m="http://schemas.openxmlformats.org/officeDocument/2006/math">
                    <m:r>
                      <a:rPr lang="en-US" sz="1800" i="1" dirty="0" smtClean="0">
                        <a:solidFill>
                          <a:schemeClr val="dk1"/>
                        </a:solidFill>
                        <a:latin typeface="Cambria Math" panose="02040503050406030204" pitchFamily="18" charset="0"/>
                        <a:ea typeface="Microsoft Yahei"/>
                        <a:cs typeface="Microsoft Yahei"/>
                        <a:sym typeface="Microsoft Yahei"/>
                      </a:rPr>
                      <m:t>h𝑖𝑑𝑑𝑒𝑛</m:t>
                    </m:r>
                    <m:r>
                      <a:rPr lang="en-US" sz="1800" i="1" dirty="0" smtClean="0">
                        <a:solidFill>
                          <a:schemeClr val="dk1"/>
                        </a:solidFill>
                        <a:latin typeface="Cambria Math" panose="02040503050406030204" pitchFamily="18" charset="0"/>
                        <a:ea typeface="Microsoft Yahei"/>
                        <a:cs typeface="Microsoft Yahei"/>
                        <a:sym typeface="Microsoft Yahei"/>
                      </a:rPr>
                      <m:t>_</m:t>
                    </m:r>
                    <m:r>
                      <m:rPr>
                        <m:sty m:val="p"/>
                      </m:rPr>
                      <a:rPr lang="en-US" sz="1800" i="1" dirty="0" smtClean="0">
                        <a:solidFill>
                          <a:schemeClr val="dk1"/>
                        </a:solidFill>
                        <a:latin typeface="Cambria Math" panose="02040503050406030204" pitchFamily="18" charset="0"/>
                        <a:ea typeface="Microsoft Yahei"/>
                        <a:cs typeface="Microsoft Yahei"/>
                        <a:sym typeface="Microsoft Yahei"/>
                      </a:rPr>
                      <m:t>dim</m:t>
                    </m:r>
                    <m:r>
                      <a:rPr lang="en-US" sz="1800" i="1" dirty="0" smtClean="0">
                        <a:solidFill>
                          <a:schemeClr val="dk1"/>
                        </a:solidFill>
                        <a:latin typeface="Cambria Math" panose="02040503050406030204" pitchFamily="18" charset="0"/>
                        <a:ea typeface="Microsoft Yahei"/>
                        <a:cs typeface="Microsoft Yahei"/>
                        <a:sym typeface="Microsoft Yahei"/>
                      </a:rPr>
                      <m:t>⁡= 20</m:t>
                    </m:r>
                  </m:oMath>
                </a14:m>
                <a:r>
                  <a:rPr lang="en-US" sz="1600" dirty="0">
                    <a:solidFill>
                      <a:schemeClr val="dk1"/>
                    </a:solidFill>
                    <a:latin typeface="Microsoft Yahei"/>
                    <a:ea typeface="Microsoft Yahei"/>
                    <a:cs typeface="Microsoft Yahei"/>
                    <a:sym typeface="Microsoft Yahei"/>
                  </a:rPr>
                  <a:t>.</a:t>
                </a:r>
              </a:p>
              <a:p>
                <a:pPr marL="0" marR="0" lvl="0" indent="0" algn="just" rtl="0">
                  <a:spcBef>
                    <a:spcPts val="0"/>
                  </a:spcBef>
                  <a:spcAft>
                    <a:spcPts val="0"/>
                  </a:spcAft>
                  <a:buNone/>
                </a:pPr>
                <a:endParaRPr lang="en-US" sz="1600" dirty="0">
                  <a:solidFill>
                    <a:schemeClr val="dk1"/>
                  </a:solidFill>
                  <a:latin typeface="Microsoft Yahei"/>
                  <a:ea typeface="Microsoft Yahei"/>
                  <a:cs typeface="Microsoft Yahei"/>
                  <a:sym typeface="Microsoft Yahei"/>
                </a:endParaRPr>
              </a:p>
              <a:p>
                <a:pPr marL="0" marR="0" lvl="0" indent="0" algn="just" rtl="0">
                  <a:spcBef>
                    <a:spcPts val="0"/>
                  </a:spcBef>
                  <a:spcAft>
                    <a:spcPts val="0"/>
                  </a:spcAft>
                  <a:buNone/>
                </a:pPr>
                <a:r>
                  <a:rPr lang="en-US" sz="1600" dirty="0">
                    <a:solidFill>
                      <a:schemeClr val="dk1"/>
                    </a:solidFill>
                    <a:latin typeface="Microsoft Yahei"/>
                    <a:ea typeface="Microsoft Yahei"/>
                    <a:cs typeface="Microsoft Yahei"/>
                    <a:sym typeface="Microsoft Yahei"/>
                  </a:rPr>
                  <a:t> </a:t>
                </a:r>
              </a:p>
            </p:txBody>
          </p:sp>
        </mc:Choice>
        <mc:Fallback xmlns="">
          <p:sp>
            <p:nvSpPr>
              <p:cNvPr id="18" name="Google Shape;344;g12066946efb_0_172">
                <a:extLst>
                  <a:ext uri="{FF2B5EF4-FFF2-40B4-BE49-F238E27FC236}">
                    <a16:creationId xmlns:a16="http://schemas.microsoft.com/office/drawing/2014/main" id="{3DEBC289-4920-4623-A677-97D2F88B6789}"/>
                  </a:ext>
                </a:extLst>
              </p:cNvPr>
              <p:cNvSpPr>
                <a:spLocks noRot="1" noChangeAspect="1" noMove="1" noResize="1" noEditPoints="1" noAdjustHandles="1" noChangeArrowheads="1" noChangeShapeType="1" noTextEdit="1"/>
              </p:cNvSpPr>
              <p:nvPr/>
            </p:nvSpPr>
            <p:spPr>
              <a:xfrm>
                <a:off x="808598" y="4698438"/>
                <a:ext cx="10574804" cy="1877084"/>
              </a:xfrm>
              <a:prstGeom prst="roundRect">
                <a:avLst>
                  <a:gd name="adj" fmla="val 16667"/>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pic>
        <p:nvPicPr>
          <p:cNvPr id="1158" name="Google Shape;1158;p20"/>
          <p:cNvPicPr preferRelativeResize="0"/>
          <p:nvPr/>
        </p:nvPicPr>
        <p:blipFill rotWithShape="1">
          <a:blip r:embed="rId3">
            <a:alphaModFix/>
          </a:blip>
          <a:srcRect l="-125" t="23524" r="125" b="3221"/>
          <a:stretch/>
        </p:blipFill>
        <p:spPr>
          <a:xfrm>
            <a:off x="0" y="0"/>
            <a:ext cx="12192000" cy="6873240"/>
          </a:xfrm>
          <a:prstGeom prst="rect">
            <a:avLst/>
          </a:prstGeom>
          <a:noFill/>
          <a:ln>
            <a:noFill/>
          </a:ln>
        </p:spPr>
      </p:pic>
      <p:sp>
        <p:nvSpPr>
          <p:cNvPr id="1159" name="Google Shape;1159;p20"/>
          <p:cNvSpPr/>
          <p:nvPr/>
        </p:nvSpPr>
        <p:spPr>
          <a:xfrm>
            <a:off x="0" y="0"/>
            <a:ext cx="12192000" cy="6888480"/>
          </a:xfrm>
          <a:prstGeom prst="rect">
            <a:avLst/>
          </a:prstGeom>
          <a:solidFill>
            <a:srgbClr val="1F1F1F">
              <a:alpha val="85490"/>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0" name="Google Shape;1160;p20"/>
          <p:cNvSpPr txBox="1"/>
          <p:nvPr/>
        </p:nvSpPr>
        <p:spPr>
          <a:xfrm>
            <a:off x="396239" y="2516778"/>
            <a:ext cx="6082937"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b="1" dirty="0">
                <a:solidFill>
                  <a:srgbClr val="FFCD00"/>
                </a:solidFill>
                <a:latin typeface="Arimo"/>
                <a:ea typeface="Arimo"/>
                <a:cs typeface="Arimo"/>
                <a:sym typeface="Arimo"/>
              </a:rPr>
              <a:t>Thank you!</a:t>
            </a:r>
            <a:endParaRPr sz="7200" b="1" dirty="0">
              <a:solidFill>
                <a:srgbClr val="FFCD00"/>
              </a:solidFill>
              <a:latin typeface="Arimo"/>
              <a:ea typeface="Arimo"/>
              <a:cs typeface="Arimo"/>
              <a:sym typeface="Arimo"/>
            </a:endParaRPr>
          </a:p>
        </p:txBody>
      </p:sp>
      <p:cxnSp>
        <p:nvCxnSpPr>
          <p:cNvPr id="1161" name="Google Shape;1161;p20"/>
          <p:cNvCxnSpPr/>
          <p:nvPr/>
        </p:nvCxnSpPr>
        <p:spPr>
          <a:xfrm>
            <a:off x="548640" y="4114800"/>
            <a:ext cx="11109960" cy="0"/>
          </a:xfrm>
          <a:prstGeom prst="straightConnector1">
            <a:avLst/>
          </a:prstGeom>
          <a:noFill/>
          <a:ln w="25400" cap="flat" cmpd="sng">
            <a:solidFill>
              <a:schemeClr val="lt1"/>
            </a:solidFill>
            <a:prstDash val="solid"/>
            <a:miter lim="800000"/>
            <a:headEnd type="none" w="sm" len="sm"/>
            <a:tailEnd type="none" w="sm" len="sm"/>
          </a:ln>
        </p:spPr>
      </p:cxnSp>
      <p:sp>
        <p:nvSpPr>
          <p:cNvPr id="1162" name="Google Shape;1162;p20"/>
          <p:cNvSpPr/>
          <p:nvPr/>
        </p:nvSpPr>
        <p:spPr>
          <a:xfrm>
            <a:off x="9723120" y="685800"/>
            <a:ext cx="1920240" cy="19202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3" name="Google Shape;1163;p20"/>
          <p:cNvSpPr txBox="1"/>
          <p:nvPr/>
        </p:nvSpPr>
        <p:spPr>
          <a:xfrm>
            <a:off x="10081260" y="1461254"/>
            <a:ext cx="12039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LOGO</a:t>
            </a:r>
            <a:endParaRPr sz="1800" b="1">
              <a:solidFill>
                <a:schemeClr val="dk1"/>
              </a:solidFill>
              <a:latin typeface="Arial"/>
              <a:ea typeface="Arial"/>
              <a:cs typeface="Arial"/>
              <a:sym typeface="Arial"/>
            </a:endParaRPr>
          </a:p>
        </p:txBody>
      </p:sp>
      <p:sp>
        <p:nvSpPr>
          <p:cNvPr id="1164" name="Google Shape;1164;p20"/>
          <p:cNvSpPr/>
          <p:nvPr/>
        </p:nvSpPr>
        <p:spPr>
          <a:xfrm>
            <a:off x="11003280" y="6156960"/>
            <a:ext cx="624840" cy="74676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20</a:t>
            </a:r>
            <a:endParaRPr sz="2800">
              <a:solidFill>
                <a:schemeClr val="lt1"/>
              </a:solidFill>
              <a:latin typeface="Arial"/>
              <a:ea typeface="Arial"/>
              <a:cs typeface="Arial"/>
              <a:sym typeface="Arial"/>
            </a:endParaRPr>
          </a:p>
        </p:txBody>
      </p:sp>
      <p:sp>
        <p:nvSpPr>
          <p:cNvPr id="1172" name="Google Shape;1172;p20"/>
          <p:cNvSpPr txBox="1"/>
          <p:nvPr/>
        </p:nvSpPr>
        <p:spPr>
          <a:xfrm>
            <a:off x="396240" y="4233436"/>
            <a:ext cx="25749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By </a:t>
            </a:r>
            <a:r>
              <a:rPr lang="en-US" sz="2400" dirty="0">
                <a:solidFill>
                  <a:schemeClr val="lt1"/>
                </a:solidFill>
              </a:rPr>
              <a:t>Group 9</a:t>
            </a:r>
            <a:endParaRPr sz="2400" dirty="0">
              <a:solidFill>
                <a:schemeClr val="lt1"/>
              </a:solidFill>
              <a:latin typeface="Arial"/>
              <a:ea typeface="Arial"/>
              <a:cs typeface="Arial"/>
              <a:sym typeface="Arial"/>
            </a:endParaRPr>
          </a:p>
        </p:txBody>
      </p:sp>
      <p:pic>
        <p:nvPicPr>
          <p:cNvPr id="18" name="Google Shape;244;p1">
            <a:extLst>
              <a:ext uri="{FF2B5EF4-FFF2-40B4-BE49-F238E27FC236}">
                <a16:creationId xmlns:a16="http://schemas.microsoft.com/office/drawing/2014/main" id="{ECF31D8A-F4F5-4027-9B28-C5C2250410A4}"/>
              </a:ext>
            </a:extLst>
          </p:cNvPr>
          <p:cNvPicPr preferRelativeResize="0"/>
          <p:nvPr/>
        </p:nvPicPr>
        <p:blipFill>
          <a:blip r:embed="rId4">
            <a:alphaModFix/>
          </a:blip>
          <a:stretch>
            <a:fillRect/>
          </a:stretch>
        </p:blipFill>
        <p:spPr>
          <a:xfrm>
            <a:off x="10102200" y="1041063"/>
            <a:ext cx="1162050" cy="120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11" name="Google Shape;327;g120c7241914_1_11">
            <a:extLst>
              <a:ext uri="{FF2B5EF4-FFF2-40B4-BE49-F238E27FC236}">
                <a16:creationId xmlns:a16="http://schemas.microsoft.com/office/drawing/2014/main" id="{C602C28C-A3F3-41DB-A556-2F279D7F6056}"/>
              </a:ext>
            </a:extLst>
          </p:cNvPr>
          <p:cNvSpPr/>
          <p:nvPr/>
        </p:nvSpPr>
        <p:spPr>
          <a:xfrm>
            <a:off x="11003280" y="612648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Arial"/>
                <a:cs typeface="Arial"/>
                <a:sym typeface="Arial"/>
              </a:rPr>
              <a:t>03</a:t>
            </a:r>
            <a:endParaRPr kumimoji="0" sz="2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262" name="Google Shape;262;g1210717494e_0_0"/>
          <p:cNvSpPr txBox="1"/>
          <p:nvPr/>
        </p:nvSpPr>
        <p:spPr>
          <a:xfrm>
            <a:off x="660367" y="603088"/>
            <a:ext cx="5274900" cy="523200"/>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Arial"/>
                <a:cs typeface="Arial"/>
                <a:sym typeface="Arial"/>
              </a:rPr>
              <a:t>Introduction</a:t>
            </a:r>
            <a:endParaRPr kumimoji="0" sz="28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263" name="Google Shape;263;g1210717494e_0_0"/>
          <p:cNvCxnSpPr/>
          <p:nvPr/>
        </p:nvCxnSpPr>
        <p:spPr>
          <a:xfrm flipH="1">
            <a:off x="576561" y="685800"/>
            <a:ext cx="99300" cy="258300"/>
          </a:xfrm>
          <a:prstGeom prst="straightConnector1">
            <a:avLst/>
          </a:prstGeom>
          <a:noFill/>
          <a:ln w="34925" cap="flat" cmpd="sng">
            <a:solidFill>
              <a:srgbClr val="FFCD00"/>
            </a:solidFill>
            <a:prstDash val="solid"/>
            <a:miter lim="800000"/>
            <a:headEnd type="none" w="sm" len="sm"/>
            <a:tailEnd type="none" w="sm" len="sm"/>
          </a:ln>
        </p:spPr>
      </p:cxnSp>
      <p:pic>
        <p:nvPicPr>
          <p:cNvPr id="264" name="Google Shape;264;g1210717494e_0_0"/>
          <p:cNvPicPr preferRelativeResize="0"/>
          <p:nvPr/>
        </p:nvPicPr>
        <p:blipFill rotWithShape="1">
          <a:blip r:embed="rId3">
            <a:alphaModFix/>
          </a:blip>
          <a:srcRect/>
          <a:stretch/>
        </p:blipFill>
        <p:spPr>
          <a:xfrm>
            <a:off x="4103134" y="1412448"/>
            <a:ext cx="7868212" cy="5134513"/>
          </a:xfrm>
          <a:prstGeom prst="rect">
            <a:avLst/>
          </a:prstGeom>
          <a:noFill/>
          <a:ln>
            <a:noFill/>
          </a:ln>
        </p:spPr>
      </p:pic>
      <p:sp>
        <p:nvSpPr>
          <p:cNvPr id="265" name="Google Shape;265;g1210717494e_0_0"/>
          <p:cNvSpPr/>
          <p:nvPr/>
        </p:nvSpPr>
        <p:spPr>
          <a:xfrm>
            <a:off x="9818256" y="3838733"/>
            <a:ext cx="2271000" cy="2708100"/>
          </a:xfrm>
          <a:prstGeom prst="rect">
            <a:avLst/>
          </a:prstGeom>
          <a:solidFill>
            <a:srgbClr val="FFCD00">
              <a:alpha val="18820"/>
            </a:srgbClr>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66" name="Google Shape;266;g1210717494e_0_0"/>
          <p:cNvSpPr txBox="1"/>
          <p:nvPr/>
        </p:nvSpPr>
        <p:spPr>
          <a:xfrm>
            <a:off x="675860" y="4887983"/>
            <a:ext cx="3309600" cy="1569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CD00"/>
                </a:solidFill>
                <a:effectLst/>
                <a:uLnTx/>
                <a:uFillTx/>
                <a:latin typeface="Microsoft Yahei"/>
                <a:ea typeface="Microsoft Yahei"/>
                <a:cs typeface="Microsoft Yahei"/>
                <a:sym typeface="Microsoft Yahei"/>
              </a:rPr>
              <a:t>Objective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The task in the online shopper’s intention dataset is to predict whether a user is going to make a purchase based on data from a user’s current session.</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67" name="Google Shape;267;g1210717494e_0_0"/>
          <p:cNvSpPr txBox="1"/>
          <p:nvPr/>
        </p:nvSpPr>
        <p:spPr>
          <a:xfrm>
            <a:off x="9818256" y="3838733"/>
            <a:ext cx="1005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a:ln>
                  <a:noFill/>
                </a:ln>
                <a:solidFill>
                  <a:srgbClr val="FF0000"/>
                </a:solidFill>
                <a:effectLst/>
                <a:uLnTx/>
                <a:uFillTx/>
                <a:latin typeface="Arial"/>
                <a:ea typeface="Arial"/>
                <a:cs typeface="Arial"/>
                <a:sym typeface="Arial"/>
              </a:rPr>
              <a:t>Target</a:t>
            </a:r>
            <a:endParaRPr kumimoji="0" sz="1400"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68" name="Google Shape;268;g1210717494e_0_0"/>
          <p:cNvSpPr txBox="1"/>
          <p:nvPr/>
        </p:nvSpPr>
        <p:spPr>
          <a:xfrm>
            <a:off x="675860" y="2723058"/>
            <a:ext cx="3309600" cy="20010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CD00"/>
                </a:solidFill>
                <a:effectLst/>
                <a:uLnTx/>
                <a:uFillTx/>
                <a:latin typeface="Microsoft Yahei"/>
                <a:ea typeface="Microsoft Yahei"/>
                <a:cs typeface="Microsoft Yahei"/>
                <a:sym typeface="Microsoft Yahei"/>
              </a:rPr>
              <a:t>Dataset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The dataset consists of 12,330 sessions. Each session was taken from a different user within a 1-year period.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Imbalanced dataset - resample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17 original features and 7 created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No missing values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69" name="Google Shape;269;g1210717494e_0_0"/>
          <p:cNvSpPr txBox="1"/>
          <p:nvPr/>
        </p:nvSpPr>
        <p:spPr>
          <a:xfrm>
            <a:off x="675860" y="1126288"/>
            <a:ext cx="3309600" cy="1569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CD00"/>
                </a:solidFill>
                <a:effectLst/>
                <a:uLnTx/>
                <a:uFillTx/>
                <a:latin typeface="Microsoft Yahei"/>
                <a:ea typeface="Microsoft Yahei"/>
                <a:cs typeface="Microsoft Yahei"/>
                <a:sym typeface="Microsoft Yahei"/>
              </a:rPr>
              <a:t>Background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E-commerce is thriving for decades. Many e-commerce companies </a:t>
            </a:r>
            <a:r>
              <a:rPr kumimoji="0" lang="en-US" sz="1400" b="0" i="0" u="none" strike="noStrike" kern="0" cap="none" spc="0" normalizeH="0" baseline="0" noProof="0" dirty="0" err="1">
                <a:ln>
                  <a:noFill/>
                </a:ln>
                <a:solidFill>
                  <a:srgbClr val="000000"/>
                </a:solidFill>
                <a:effectLst/>
                <a:uLnTx/>
                <a:uFillTx/>
                <a:latin typeface="Arial"/>
                <a:ea typeface="Arial"/>
                <a:cs typeface="Arial"/>
                <a:sym typeface="Arial"/>
              </a:rPr>
              <a:t>analyse</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visitor sessions on their platforms, predicting user behavior with the aim of increasing purchase conversion rates.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70" name="Google Shape;270;g1210717494e_0_0"/>
          <p:cNvSpPr txBox="1"/>
          <p:nvPr/>
        </p:nvSpPr>
        <p:spPr>
          <a:xfrm>
            <a:off x="6278349" y="972399"/>
            <a:ext cx="3775500" cy="3387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FFC000"/>
                </a:solidFill>
                <a:effectLst/>
                <a:uLnTx/>
                <a:uFillTx/>
                <a:latin typeface="Arial"/>
                <a:ea typeface="Arial"/>
                <a:cs typeface="Arial"/>
                <a:sym typeface="Arial"/>
              </a:rPr>
              <a:t>Categorical Features Distribution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294;g1210717494e_0_31">
            <a:extLst>
              <a:ext uri="{FF2B5EF4-FFF2-40B4-BE49-F238E27FC236}">
                <a16:creationId xmlns:a16="http://schemas.microsoft.com/office/drawing/2014/main" id="{BED3028A-B43D-4F4B-8E2C-0120E398A4E4}"/>
              </a:ext>
            </a:extLst>
          </p:cNvPr>
          <p:cNvSpPr/>
          <p:nvPr/>
        </p:nvSpPr>
        <p:spPr>
          <a:xfrm>
            <a:off x="9425553" y="310953"/>
            <a:ext cx="2023500" cy="2023500"/>
          </a:xfrm>
          <a:prstGeom prst="ellipse">
            <a:avLst/>
          </a:prstGeom>
          <a:gradFill flip="none" rotWithShape="1">
            <a:gsLst>
              <a:gs pos="0">
                <a:srgbClr val="FFCD00">
                  <a:shade val="30000"/>
                  <a:satMod val="115000"/>
                </a:srgbClr>
              </a:gs>
              <a:gs pos="50000">
                <a:srgbClr val="FFCD00">
                  <a:shade val="67500"/>
                  <a:satMod val="115000"/>
                </a:srgbClr>
              </a:gs>
              <a:gs pos="100000">
                <a:srgbClr val="FFCD00">
                  <a:shade val="100000"/>
                  <a:satMod val="115000"/>
                </a:srgbClr>
              </a:gs>
            </a:gsLst>
            <a:lin ang="810000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 name="Google Shape;295;g1210717494e_0_31">
            <a:extLst>
              <a:ext uri="{FF2B5EF4-FFF2-40B4-BE49-F238E27FC236}">
                <a16:creationId xmlns:a16="http://schemas.microsoft.com/office/drawing/2014/main" id="{A8A183A4-FD4D-4333-A916-454F4C33551D}"/>
              </a:ext>
            </a:extLst>
          </p:cNvPr>
          <p:cNvSpPr/>
          <p:nvPr/>
        </p:nvSpPr>
        <p:spPr>
          <a:xfrm>
            <a:off x="2362849" y="1501598"/>
            <a:ext cx="4674878" cy="4653016"/>
          </a:xfrm>
          <a:prstGeom prst="ellipse">
            <a:avLst/>
          </a:prstGeom>
          <a:gradFill flip="none" rotWithShape="1">
            <a:gsLst>
              <a:gs pos="0">
                <a:srgbClr val="FFCD00">
                  <a:tint val="66000"/>
                  <a:satMod val="160000"/>
                </a:srgbClr>
              </a:gs>
              <a:gs pos="50000">
                <a:srgbClr val="FFCD00">
                  <a:tint val="44500"/>
                  <a:satMod val="160000"/>
                </a:srgbClr>
              </a:gs>
              <a:gs pos="100000">
                <a:srgbClr val="FFCD00">
                  <a:tint val="23500"/>
                  <a:satMod val="160000"/>
                </a:srgbClr>
              </a:gs>
            </a:gsLst>
            <a:lin ang="1080000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 name="Google Shape;262;g1210717494e_0_0">
            <a:extLst>
              <a:ext uri="{FF2B5EF4-FFF2-40B4-BE49-F238E27FC236}">
                <a16:creationId xmlns:a16="http://schemas.microsoft.com/office/drawing/2014/main" id="{D9FE97D9-32F5-420C-B6DB-73A72A53DBDD}"/>
              </a:ext>
            </a:extLst>
          </p:cNvPr>
          <p:cNvSpPr txBox="1"/>
          <p:nvPr/>
        </p:nvSpPr>
        <p:spPr>
          <a:xfrm>
            <a:off x="660367" y="603098"/>
            <a:ext cx="5274900" cy="523180"/>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altLang="zh-CN" sz="2800" b="1" i="0" u="none" strike="noStrike" kern="0" cap="none" spc="0" normalizeH="0" baseline="0" noProof="0" dirty="0">
                <a:ln>
                  <a:noFill/>
                </a:ln>
                <a:solidFill>
                  <a:srgbClr val="000000"/>
                </a:solidFill>
                <a:effectLst/>
                <a:uLnTx/>
                <a:uFillTx/>
                <a:latin typeface="Arial"/>
                <a:ea typeface="Arial"/>
                <a:cs typeface="Arial"/>
                <a:sym typeface="Arial"/>
              </a:rPr>
              <a:t>Preprocessing</a:t>
            </a:r>
          </a:p>
        </p:txBody>
      </p:sp>
      <p:cxnSp>
        <p:nvCxnSpPr>
          <p:cNvPr id="5" name="Google Shape;263;g1210717494e_0_0">
            <a:extLst>
              <a:ext uri="{FF2B5EF4-FFF2-40B4-BE49-F238E27FC236}">
                <a16:creationId xmlns:a16="http://schemas.microsoft.com/office/drawing/2014/main" id="{52976121-EEE1-441A-8391-97DB08EF587F}"/>
              </a:ext>
            </a:extLst>
          </p:cNvPr>
          <p:cNvCxnSpPr/>
          <p:nvPr/>
        </p:nvCxnSpPr>
        <p:spPr>
          <a:xfrm flipH="1">
            <a:off x="576561" y="685800"/>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6" name="Google Shape;335;g120c7241914_1_11">
            <a:extLst>
              <a:ext uri="{FF2B5EF4-FFF2-40B4-BE49-F238E27FC236}">
                <a16:creationId xmlns:a16="http://schemas.microsoft.com/office/drawing/2014/main" id="{65C5BB63-B260-414C-A623-DBA28A40A872}"/>
              </a:ext>
            </a:extLst>
          </p:cNvPr>
          <p:cNvSpPr txBox="1"/>
          <p:nvPr/>
        </p:nvSpPr>
        <p:spPr>
          <a:xfrm>
            <a:off x="6655744" y="1468651"/>
            <a:ext cx="48849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1" i="0" u="none" strike="noStrike" kern="0" cap="none" spc="0" normalizeH="0" baseline="0" noProof="0" dirty="0">
                <a:ln>
                  <a:noFill/>
                </a:ln>
                <a:solidFill>
                  <a:srgbClr val="FF0000"/>
                </a:solidFill>
                <a:effectLst/>
                <a:uLnTx/>
                <a:uFillTx/>
                <a:latin typeface="Microsoft Yahei"/>
                <a:ea typeface="Microsoft Yahei"/>
                <a:cs typeface="Microsoft Yahei"/>
                <a:sym typeface="Microsoft Yahei"/>
              </a:rPr>
              <a:t>Train-test Split &amp; Normalization</a:t>
            </a:r>
            <a:endParaRPr kumimoji="0" sz="1400" b="0" i="0" u="none" strike="noStrike" kern="0" cap="none" spc="0" normalizeH="0" baseline="0" noProof="0" dirty="0">
              <a:ln>
                <a:noFill/>
              </a:ln>
              <a:solidFill>
                <a:srgbClr val="FF0000"/>
              </a:solidFill>
              <a:effectLst/>
              <a:uLnTx/>
              <a:uFillTx/>
              <a:latin typeface="Arial"/>
              <a:cs typeface="Arial"/>
              <a:sym typeface="Arial"/>
            </a:endParaRPr>
          </a:p>
        </p:txBody>
      </p:sp>
      <p:sp>
        <p:nvSpPr>
          <p:cNvPr id="7" name="Google Shape;336;g120c7241914_1_11">
            <a:extLst>
              <a:ext uri="{FF2B5EF4-FFF2-40B4-BE49-F238E27FC236}">
                <a16:creationId xmlns:a16="http://schemas.microsoft.com/office/drawing/2014/main" id="{47646546-E829-483B-AABB-46733A1CE667}"/>
              </a:ext>
            </a:extLst>
          </p:cNvPr>
          <p:cNvSpPr txBox="1"/>
          <p:nvPr/>
        </p:nvSpPr>
        <p:spPr>
          <a:xfrm>
            <a:off x="6655744" y="1796168"/>
            <a:ext cx="4872300" cy="106178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Test ratio : 0.3</a:t>
            </a:r>
          </a:p>
          <a:p>
            <a:pPr marL="0" marR="0" lvl="0" indent="0" algn="just"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Random state: 42</a:t>
            </a:r>
          </a:p>
          <a:p>
            <a:pPr marL="0" marR="0" lvl="0" indent="0" algn="just"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Normalized numeric features by Z-scaling.</a:t>
            </a:r>
            <a:endParaRPr kumimoji="0"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endParaRPr>
          </a:p>
        </p:txBody>
      </p:sp>
      <p:sp>
        <p:nvSpPr>
          <p:cNvPr id="8" name="Google Shape;337;g120c7241914_1_11">
            <a:extLst>
              <a:ext uri="{FF2B5EF4-FFF2-40B4-BE49-F238E27FC236}">
                <a16:creationId xmlns:a16="http://schemas.microsoft.com/office/drawing/2014/main" id="{BFEAF27C-CBFC-42CD-8214-44F90DE378AB}"/>
              </a:ext>
            </a:extLst>
          </p:cNvPr>
          <p:cNvSpPr txBox="1"/>
          <p:nvPr/>
        </p:nvSpPr>
        <p:spPr>
          <a:xfrm>
            <a:off x="6643145" y="3574055"/>
            <a:ext cx="48849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1" i="0" u="none" strike="noStrike" kern="0" cap="none" spc="0" normalizeH="0" baseline="0" noProof="0" dirty="0">
                <a:ln>
                  <a:noFill/>
                </a:ln>
                <a:solidFill>
                  <a:srgbClr val="FF0000"/>
                </a:solidFill>
                <a:effectLst/>
                <a:uLnTx/>
                <a:uFillTx/>
                <a:latin typeface="Microsoft Yahei"/>
                <a:ea typeface="Microsoft Yahei"/>
                <a:cs typeface="Microsoft Yahei"/>
                <a:sym typeface="Microsoft Yahei"/>
              </a:rPr>
              <a:t>Resampling</a:t>
            </a:r>
            <a:endParaRPr kumimoji="0" sz="2000" b="1" i="0" u="none" strike="noStrike" kern="0" cap="none" spc="0" normalizeH="0" baseline="0" noProof="0" dirty="0">
              <a:ln>
                <a:noFill/>
              </a:ln>
              <a:solidFill>
                <a:srgbClr val="FF0000"/>
              </a:solidFill>
              <a:effectLst/>
              <a:uLnTx/>
              <a:uFillTx/>
              <a:latin typeface="Microsoft Yahei"/>
              <a:ea typeface="Microsoft Yahei"/>
              <a:cs typeface="Microsoft Yahei"/>
              <a:sym typeface="Microsoft Yahei"/>
            </a:endParaRPr>
          </a:p>
        </p:txBody>
      </p:sp>
      <p:sp>
        <p:nvSpPr>
          <p:cNvPr id="9" name="Google Shape;338;g120c7241914_1_11">
            <a:extLst>
              <a:ext uri="{FF2B5EF4-FFF2-40B4-BE49-F238E27FC236}">
                <a16:creationId xmlns:a16="http://schemas.microsoft.com/office/drawing/2014/main" id="{3013913C-03A4-4354-B73D-3B839FA03D58}"/>
              </a:ext>
            </a:extLst>
          </p:cNvPr>
          <p:cNvSpPr txBox="1"/>
          <p:nvPr/>
        </p:nvSpPr>
        <p:spPr>
          <a:xfrm>
            <a:off x="6649445" y="3920304"/>
            <a:ext cx="4960282" cy="164656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Datasets that are highly skewed toward negative class. F</a:t>
            </a: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or model stability and optimal outcome, Two methods of resampling are applied for comparison.</a:t>
            </a:r>
          </a:p>
          <a:p>
            <a:pPr marL="342900" marR="0" lvl="0" indent="-342900" algn="just" defTabSz="914400" rtl="0" eaLnBrk="1" fontAlgn="auto" latinLnBrk="0" hangingPunct="1">
              <a:lnSpc>
                <a:spcPct val="100000"/>
              </a:lnSpc>
              <a:spcBef>
                <a:spcPts val="600"/>
              </a:spcBef>
              <a:spcAft>
                <a:spcPts val="0"/>
              </a:spcAft>
              <a:buClr>
                <a:srgbClr val="000000"/>
              </a:buClr>
              <a:buSzTx/>
              <a:buFont typeface="Arial"/>
              <a:buAutoNum type="arabicPeriod"/>
              <a:tabLst/>
              <a:defRPr/>
            </a:pP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Random over sampling (ROS)</a:t>
            </a:r>
          </a:p>
          <a:p>
            <a:pPr marL="342900" marR="0" lvl="0" indent="-342900" algn="just" defTabSz="914400" rtl="0" eaLnBrk="1" fontAlgn="auto" latinLnBrk="0" hangingPunct="1">
              <a:lnSpc>
                <a:spcPct val="100000"/>
              </a:lnSpc>
              <a:spcBef>
                <a:spcPts val="0"/>
              </a:spcBef>
              <a:spcAft>
                <a:spcPts val="0"/>
              </a:spcAft>
              <a:buClr>
                <a:srgbClr val="000000"/>
              </a:buClr>
              <a:buSzTx/>
              <a:buFont typeface="Arial"/>
              <a:buAutoNum type="arabicPeriod"/>
              <a:tabLst/>
              <a:defRPr/>
            </a:pPr>
            <a:r>
              <a:rPr kumimoji="0" lang="en-SG"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Synthetic minority Over-Sampling Technique (SMOTE)</a:t>
            </a:r>
            <a:endPar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endParaRPr>
          </a:p>
        </p:txBody>
      </p:sp>
      <p:sp>
        <p:nvSpPr>
          <p:cNvPr id="10" name="Google Shape;337;g120c7241914_1_11">
            <a:extLst>
              <a:ext uri="{FF2B5EF4-FFF2-40B4-BE49-F238E27FC236}">
                <a16:creationId xmlns:a16="http://schemas.microsoft.com/office/drawing/2014/main" id="{632CD050-9F6D-45FA-8030-A2D17F7E99A5}"/>
              </a:ext>
            </a:extLst>
          </p:cNvPr>
          <p:cNvSpPr txBox="1"/>
          <p:nvPr/>
        </p:nvSpPr>
        <p:spPr>
          <a:xfrm>
            <a:off x="675861" y="1485124"/>
            <a:ext cx="48849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1" i="0" u="none" strike="noStrike" kern="0" cap="none" spc="0" normalizeH="0" baseline="0" noProof="0" dirty="0">
                <a:ln>
                  <a:noFill/>
                </a:ln>
                <a:solidFill>
                  <a:srgbClr val="FF0000"/>
                </a:solidFill>
                <a:effectLst/>
                <a:uLnTx/>
                <a:uFillTx/>
                <a:latin typeface="Microsoft Yahei"/>
                <a:ea typeface="Microsoft Yahei"/>
                <a:cs typeface="Microsoft Yahei"/>
                <a:sym typeface="Microsoft Yahei"/>
              </a:rPr>
              <a:t>Feature Creation</a:t>
            </a:r>
            <a:endParaRPr kumimoji="0" sz="2000" b="1" i="0" u="none" strike="noStrike" kern="0" cap="none" spc="0" normalizeH="0" baseline="0" noProof="0" dirty="0">
              <a:ln>
                <a:noFill/>
              </a:ln>
              <a:solidFill>
                <a:srgbClr val="FF0000"/>
              </a:solidFill>
              <a:effectLst/>
              <a:uLnTx/>
              <a:uFillTx/>
              <a:latin typeface="Microsoft Yahei"/>
              <a:ea typeface="Microsoft Yahei"/>
              <a:cs typeface="Microsoft Yahei"/>
              <a:sym typeface="Microsoft Yahei"/>
            </a:endParaRPr>
          </a:p>
        </p:txBody>
      </p:sp>
      <mc:AlternateContent xmlns:mc="http://schemas.openxmlformats.org/markup-compatibility/2006" xmlns:a14="http://schemas.microsoft.com/office/drawing/2010/main">
        <mc:Choice Requires="a14">
          <p:sp>
            <p:nvSpPr>
              <p:cNvPr id="11" name="Google Shape;338;g120c7241914_1_11">
                <a:extLst>
                  <a:ext uri="{FF2B5EF4-FFF2-40B4-BE49-F238E27FC236}">
                    <a16:creationId xmlns:a16="http://schemas.microsoft.com/office/drawing/2014/main" id="{B3F96C48-54C8-4A40-8E7E-85BD2ADB46D2}"/>
                  </a:ext>
                </a:extLst>
              </p:cNvPr>
              <p:cNvSpPr txBox="1"/>
              <p:nvPr/>
            </p:nvSpPr>
            <p:spPr>
              <a:xfrm>
                <a:off x="682161" y="1831373"/>
                <a:ext cx="4872300" cy="132339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We create some new features by calculation, </a:t>
                </a:r>
                <a:r>
                  <a:rPr kumimoji="0" lang="en-US" sz="1600" b="1" i="1" u="none" strike="noStrike" kern="0" cap="none" spc="0" normalizeH="0" baseline="0" noProof="0" dirty="0">
                    <a:ln>
                      <a:noFill/>
                    </a:ln>
                    <a:solidFill>
                      <a:srgbClr val="000000"/>
                    </a:solidFill>
                    <a:effectLst/>
                    <a:uLnTx/>
                    <a:uFillTx/>
                    <a:latin typeface="Arial"/>
                    <a:ea typeface="Microsoft Yahei"/>
                    <a:cs typeface="Microsoft Yahei"/>
                    <a:sym typeface="Microsoft Yahei"/>
                  </a:rPr>
                  <a:t>Average page duration</a:t>
                </a: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 Duration / # pages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1" u="none" strike="noStrike" kern="0" cap="none" spc="0" normalizeH="0" baseline="0" noProof="0" dirty="0">
                    <a:ln>
                      <a:noFill/>
                    </a:ln>
                    <a:solidFill>
                      <a:srgbClr val="000000"/>
                    </a:solidFill>
                    <a:effectLst/>
                    <a:uLnTx/>
                    <a:uFillTx/>
                    <a:latin typeface="Arial"/>
                    <a:ea typeface="Microsoft Yahei"/>
                    <a:cs typeface="Microsoft Yahei"/>
                    <a:sym typeface="Microsoft Yahei"/>
                  </a:rPr>
                  <a:t>Sum page value</a:t>
                </a: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 page value </a:t>
                </a:r>
                <a14:m>
                  <m:oMath xmlns:m="http://schemas.openxmlformats.org/officeDocument/2006/math">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icrosoft Yahei"/>
                        <a:sym typeface="Microsoft Yahei"/>
                      </a:rPr>
                      <m:t>×</m:t>
                    </m:r>
                  </m:oMath>
                </a14:m>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 # pages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1" u="none" strike="noStrike" kern="0" cap="none" spc="0" normalizeH="0" baseline="0" noProof="0" dirty="0">
                    <a:ln>
                      <a:noFill/>
                    </a:ln>
                    <a:solidFill>
                      <a:srgbClr val="000000"/>
                    </a:solidFill>
                    <a:effectLst/>
                    <a:uLnTx/>
                    <a:uFillTx/>
                    <a:latin typeface="Arial"/>
                    <a:ea typeface="Microsoft Yahei"/>
                    <a:cs typeface="Microsoft Yahei"/>
                    <a:sym typeface="Microsoft Yahei"/>
                  </a:rPr>
                  <a:t>Duration mix</a:t>
                </a: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 proportions of duration for three kinds of pages. </a:t>
                </a:r>
                <a:endParaRPr kumimoji="0"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endParaRPr>
              </a:p>
            </p:txBody>
          </p:sp>
        </mc:Choice>
        <mc:Fallback xmlns="">
          <p:sp>
            <p:nvSpPr>
              <p:cNvPr id="11" name="Google Shape;338;g120c7241914_1_11">
                <a:extLst>
                  <a:ext uri="{FF2B5EF4-FFF2-40B4-BE49-F238E27FC236}">
                    <a16:creationId xmlns:a16="http://schemas.microsoft.com/office/drawing/2014/main" id="{B3F96C48-54C8-4A40-8E7E-85BD2ADB46D2}"/>
                  </a:ext>
                </a:extLst>
              </p:cNvPr>
              <p:cNvSpPr txBox="1">
                <a:spLocks noRot="1" noChangeAspect="1" noMove="1" noResize="1" noEditPoints="1" noAdjustHandles="1" noChangeArrowheads="1" noChangeShapeType="1" noTextEdit="1"/>
              </p:cNvSpPr>
              <p:nvPr/>
            </p:nvSpPr>
            <p:spPr>
              <a:xfrm>
                <a:off x="682161" y="1831373"/>
                <a:ext cx="4872300" cy="1323399"/>
              </a:xfrm>
              <a:prstGeom prst="rect">
                <a:avLst/>
              </a:prstGeom>
              <a:blipFill>
                <a:blip r:embed="rId2"/>
                <a:stretch>
                  <a:fillRect l="-751" t="-1376" r="-626" b="-4587"/>
                </a:stretch>
              </a:blipFill>
              <a:ln>
                <a:noFill/>
              </a:ln>
            </p:spPr>
            <p:txBody>
              <a:bodyPr/>
              <a:lstStyle/>
              <a:p>
                <a:r>
                  <a:rPr lang="en-US">
                    <a:noFill/>
                  </a:rPr>
                  <a:t> </a:t>
                </a:r>
              </a:p>
            </p:txBody>
          </p:sp>
        </mc:Fallback>
      </mc:AlternateContent>
      <p:sp>
        <p:nvSpPr>
          <p:cNvPr id="12" name="Google Shape;337;g120c7241914_1_11">
            <a:extLst>
              <a:ext uri="{FF2B5EF4-FFF2-40B4-BE49-F238E27FC236}">
                <a16:creationId xmlns:a16="http://schemas.microsoft.com/office/drawing/2014/main" id="{C65F4451-A1EE-4BD3-B76D-6D18D08C9BED}"/>
              </a:ext>
            </a:extLst>
          </p:cNvPr>
          <p:cNvSpPr txBox="1"/>
          <p:nvPr/>
        </p:nvSpPr>
        <p:spPr>
          <a:xfrm>
            <a:off x="675861" y="3628006"/>
            <a:ext cx="48849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1" i="0" u="none" strike="noStrike" kern="0" cap="none" spc="0" normalizeH="0" baseline="0" noProof="0" dirty="0">
                <a:ln>
                  <a:noFill/>
                </a:ln>
                <a:solidFill>
                  <a:srgbClr val="FF0000"/>
                </a:solidFill>
                <a:effectLst/>
                <a:uLnTx/>
                <a:uFillTx/>
                <a:latin typeface="Microsoft Yahei"/>
                <a:ea typeface="Microsoft Yahei"/>
                <a:cs typeface="Microsoft Yahei"/>
                <a:sym typeface="Microsoft Yahei"/>
              </a:rPr>
              <a:t>Encoding &amp; Missing data</a:t>
            </a:r>
            <a:endParaRPr kumimoji="0" sz="2000" b="1" i="0" u="none" strike="noStrike" kern="0" cap="none" spc="0" normalizeH="0" baseline="0" noProof="0" dirty="0">
              <a:ln>
                <a:noFill/>
              </a:ln>
              <a:solidFill>
                <a:srgbClr val="FF0000"/>
              </a:solidFill>
              <a:effectLst/>
              <a:uLnTx/>
              <a:uFillTx/>
              <a:latin typeface="Microsoft Yahei"/>
              <a:ea typeface="Microsoft Yahei"/>
              <a:cs typeface="Microsoft Yahei"/>
              <a:sym typeface="Microsoft Yahei"/>
            </a:endParaRPr>
          </a:p>
        </p:txBody>
      </p:sp>
      <p:sp>
        <p:nvSpPr>
          <p:cNvPr id="13" name="Google Shape;338;g120c7241914_1_11">
            <a:extLst>
              <a:ext uri="{FF2B5EF4-FFF2-40B4-BE49-F238E27FC236}">
                <a16:creationId xmlns:a16="http://schemas.microsoft.com/office/drawing/2014/main" id="{A5B979A0-E77F-4479-88EF-D358B959A017}"/>
              </a:ext>
            </a:extLst>
          </p:cNvPr>
          <p:cNvSpPr txBox="1"/>
          <p:nvPr/>
        </p:nvSpPr>
        <p:spPr>
          <a:xfrm>
            <a:off x="682161" y="3974255"/>
            <a:ext cx="5630352" cy="132339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icrosoft Yahei"/>
                <a:cs typeface="Microsoft Yahei"/>
                <a:sym typeface="Microsoft Yahei"/>
              </a:rPr>
              <a:t>Binary encoding</a:t>
            </a: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 1 – True, 0 – False</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icrosoft Yahei"/>
                <a:cs typeface="Microsoft Yahei"/>
                <a:sym typeface="Microsoft Yahei"/>
              </a:rPr>
              <a:t>Categorical encoding</a:t>
            </a: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 </a:t>
            </a:r>
            <a:r>
              <a:rPr kumimoji="0" lang="en-US" altLang="zh-CN"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Visitor Type, label encoding; Month, ordinal encoding</a:t>
            </a:r>
            <a:endPar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icrosoft Yahei"/>
                <a:cs typeface="Microsoft Yahei"/>
                <a:sym typeface="Microsoft Yahei"/>
              </a:rPr>
              <a:t>Check no missing data</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Microsoft Yahei"/>
              <a:ea typeface="Microsoft Yahei"/>
              <a:cs typeface="Microsoft Yahei"/>
              <a:sym typeface="Microsoft Yahei"/>
            </a:endParaRPr>
          </a:p>
        </p:txBody>
      </p:sp>
    </p:spTree>
    <p:extLst>
      <p:ext uri="{BB962C8B-B14F-4D97-AF65-F5344CB8AC3E}">
        <p14:creationId xmlns:p14="http://schemas.microsoft.com/office/powerpoint/2010/main" val="2442381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6" name="Google Shape;327;g120c7241914_1_11">
            <a:extLst>
              <a:ext uri="{FF2B5EF4-FFF2-40B4-BE49-F238E27FC236}">
                <a16:creationId xmlns:a16="http://schemas.microsoft.com/office/drawing/2014/main" id="{0EAB546B-9599-4CCE-BE53-3CB8A00EAA52}"/>
              </a:ext>
            </a:extLst>
          </p:cNvPr>
          <p:cNvSpPr/>
          <p:nvPr/>
        </p:nvSpPr>
        <p:spPr>
          <a:xfrm>
            <a:off x="11003280" y="612648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Arial"/>
                <a:cs typeface="Arial"/>
                <a:sym typeface="Arial"/>
              </a:rPr>
              <a:t>04</a:t>
            </a:r>
            <a:endParaRPr kumimoji="0" sz="28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276" name="Google Shape;276;g1210717494e_0_13"/>
          <p:cNvPicPr preferRelativeResize="0"/>
          <p:nvPr/>
        </p:nvPicPr>
        <p:blipFill rotWithShape="1">
          <a:blip r:embed="rId3">
            <a:alphaModFix/>
          </a:blip>
          <a:srcRect b="24006"/>
          <a:stretch/>
        </p:blipFill>
        <p:spPr>
          <a:xfrm>
            <a:off x="4876800" y="1587500"/>
            <a:ext cx="6896100" cy="4965428"/>
          </a:xfrm>
          <a:prstGeom prst="rect">
            <a:avLst/>
          </a:prstGeom>
          <a:noFill/>
          <a:ln>
            <a:noFill/>
          </a:ln>
        </p:spPr>
      </p:pic>
      <p:sp>
        <p:nvSpPr>
          <p:cNvPr id="277" name="Google Shape;277;g1210717494e_0_13"/>
          <p:cNvSpPr txBox="1"/>
          <p:nvPr/>
        </p:nvSpPr>
        <p:spPr>
          <a:xfrm>
            <a:off x="638753" y="568981"/>
            <a:ext cx="5274900" cy="523200"/>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0" cap="none" spc="0" normalizeH="0" baseline="0" noProof="0">
                <a:ln>
                  <a:noFill/>
                </a:ln>
                <a:solidFill>
                  <a:srgbClr val="000000"/>
                </a:solidFill>
                <a:effectLst/>
                <a:uLnTx/>
                <a:uFillTx/>
                <a:latin typeface="Arial"/>
                <a:ea typeface="Arial"/>
                <a:cs typeface="Arial"/>
                <a:sym typeface="Arial"/>
              </a:rPr>
              <a:t>Features Correlation Analysis</a:t>
            </a:r>
            <a:endParaRPr kumimoji="0" sz="28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78" name="Google Shape;278;g1210717494e_0_13"/>
          <p:cNvCxnSpPr/>
          <p:nvPr/>
        </p:nvCxnSpPr>
        <p:spPr>
          <a:xfrm flipH="1">
            <a:off x="576561" y="685800"/>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279" name="Google Shape;279;g1210717494e_0_13"/>
          <p:cNvSpPr txBox="1"/>
          <p:nvPr/>
        </p:nvSpPr>
        <p:spPr>
          <a:xfrm>
            <a:off x="810350" y="1657265"/>
            <a:ext cx="19359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0" name="Google Shape;280;g1210717494e_0_13"/>
          <p:cNvSpPr txBox="1"/>
          <p:nvPr/>
        </p:nvSpPr>
        <p:spPr>
          <a:xfrm>
            <a:off x="10354675" y="1092171"/>
            <a:ext cx="1005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a:ln>
                  <a:noFill/>
                </a:ln>
                <a:solidFill>
                  <a:srgbClr val="FF0000"/>
                </a:solidFill>
                <a:effectLst/>
                <a:uLnTx/>
                <a:uFillTx/>
                <a:latin typeface="Arial"/>
                <a:ea typeface="Arial"/>
                <a:cs typeface="Arial"/>
                <a:sym typeface="Arial"/>
              </a:rPr>
              <a:t>Revenue</a:t>
            </a:r>
            <a:endParaRPr kumimoji="0" sz="1400"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81" name="Google Shape;281;g1210717494e_0_13"/>
          <p:cNvSpPr txBox="1"/>
          <p:nvPr/>
        </p:nvSpPr>
        <p:spPr>
          <a:xfrm>
            <a:off x="1313160" y="1689024"/>
            <a:ext cx="3278400" cy="1477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Page visits are highly correlated within the group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Page visits and duration for no matter what types are highly correlated. Except for average duration per page.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82" name="Google Shape;282;g1210717494e_0_13"/>
          <p:cNvSpPr/>
          <p:nvPr/>
        </p:nvSpPr>
        <p:spPr>
          <a:xfrm>
            <a:off x="10684675" y="1587500"/>
            <a:ext cx="345300" cy="49704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3" name="Google Shape;283;g1210717494e_0_13"/>
          <p:cNvSpPr txBox="1"/>
          <p:nvPr/>
        </p:nvSpPr>
        <p:spPr>
          <a:xfrm>
            <a:off x="1313160" y="3301344"/>
            <a:ext cx="3439200" cy="1477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dirty="0" err="1">
                <a:ln>
                  <a:noFill/>
                </a:ln>
                <a:solidFill>
                  <a:srgbClr val="000000"/>
                </a:solidFill>
                <a:effectLst/>
                <a:uLnTx/>
                <a:uFillTx/>
                <a:latin typeface="Arial"/>
                <a:ea typeface="Arial"/>
                <a:cs typeface="Arial"/>
                <a:sym typeface="Arial"/>
              </a:rPr>
              <a:t>PageValue</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 &amp; Money-lose features are highly correlated with Revenue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1" u="none" strike="noStrike" kern="0" cap="none" spc="0" normalizeH="0" baseline="0" noProof="0" dirty="0" err="1">
                <a:ln>
                  <a:noFill/>
                </a:ln>
                <a:solidFill>
                  <a:srgbClr val="000000"/>
                </a:solidFill>
                <a:effectLst/>
                <a:uLnTx/>
                <a:uFillTx/>
                <a:latin typeface="Arial"/>
                <a:ea typeface="Arial"/>
                <a:cs typeface="Arial"/>
                <a:sym typeface="Arial"/>
              </a:rPr>
              <a:t>BounceRates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a:t>
            </a:r>
            <a:r>
              <a:rPr kumimoji="0" lang="en-US" sz="1400" b="0" i="1" u="none" strike="noStrike" kern="0" cap="none" spc="0" normalizeH="0" baseline="0" noProof="0" dirty="0" err="1">
                <a:ln>
                  <a:noFill/>
                </a:ln>
                <a:solidFill>
                  <a:srgbClr val="000000"/>
                </a:solidFill>
                <a:effectLst/>
                <a:uLnTx/>
                <a:uFillTx/>
                <a:latin typeface="Arial"/>
                <a:ea typeface="Arial"/>
                <a:cs typeface="Arial"/>
                <a:sym typeface="Arial"/>
              </a:rPr>
              <a:t>ExitRates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are negative correlated with pages features and the target, While </a:t>
            </a:r>
            <a:r>
              <a:rPr kumimoji="0" lang="en-US" sz="1400" b="0" i="1" u="none" strike="noStrike" kern="0" cap="none" spc="0" normalizeH="0" baseline="0" noProof="0" dirty="0" err="1">
                <a:ln>
                  <a:noFill/>
                </a:ln>
                <a:solidFill>
                  <a:srgbClr val="000000"/>
                </a:solidFill>
                <a:effectLst/>
                <a:uLnTx/>
                <a:uFillTx/>
                <a:latin typeface="Arial"/>
                <a:ea typeface="Arial"/>
                <a:cs typeface="Arial"/>
                <a:sym typeface="Arial"/>
              </a:rPr>
              <a:t>PageValue</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has the most significant positive effect.</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84" name="Google Shape;284;g1210717494e_0_13"/>
          <p:cNvSpPr txBox="1"/>
          <p:nvPr/>
        </p:nvSpPr>
        <p:spPr>
          <a:xfrm>
            <a:off x="1313160" y="4913665"/>
            <a:ext cx="3439200" cy="1477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Arial"/>
                <a:cs typeface="Arial"/>
                <a:sym typeface="Arial"/>
              </a:rPr>
              <a:t>Money-lose features are negatively correlated with product related pages, which is reasonable.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Product related pages duration is much more than the others’, thus accounts more for the average exit rate.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 name="Google Shape;285;g1210717494e_0_13"/>
          <p:cNvSpPr/>
          <p:nvPr/>
        </p:nvSpPr>
        <p:spPr>
          <a:xfrm rot="-1648418">
            <a:off x="4248098" y="4694969"/>
            <a:ext cx="3815838" cy="169068"/>
          </a:xfrm>
          <a:prstGeom prst="rightArrow">
            <a:avLst>
              <a:gd name="adj1" fmla="val 22433"/>
              <a:gd name="adj2" fmla="val 163945"/>
            </a:avLst>
          </a:prstGeom>
          <a:solidFill>
            <a:srgbClr val="ED7D3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6" name="Google Shape;286;g1210717494e_0_13"/>
          <p:cNvSpPr/>
          <p:nvPr/>
        </p:nvSpPr>
        <p:spPr>
          <a:xfrm>
            <a:off x="628640" y="1953847"/>
            <a:ext cx="516139" cy="581949"/>
          </a:xfrm>
          <a:custGeom>
            <a:avLst/>
            <a:gdLst/>
            <a:ahLst/>
            <a:cxnLst/>
            <a:rect l="l" t="t" r="r" b="b"/>
            <a:pathLst>
              <a:path w="539049" h="607780" extrusionOk="0">
                <a:moveTo>
                  <a:pt x="72606" y="462631"/>
                </a:moveTo>
                <a:lnTo>
                  <a:pt x="72606" y="577437"/>
                </a:lnTo>
                <a:lnTo>
                  <a:pt x="466443" y="577437"/>
                </a:lnTo>
                <a:lnTo>
                  <a:pt x="466443" y="462631"/>
                </a:lnTo>
                <a:close/>
                <a:moveTo>
                  <a:pt x="169191" y="303784"/>
                </a:moveTo>
                <a:lnTo>
                  <a:pt x="169524" y="303784"/>
                </a:lnTo>
                <a:cubicBezTo>
                  <a:pt x="171274" y="310429"/>
                  <a:pt x="173273" y="318734"/>
                  <a:pt x="175273" y="325462"/>
                </a:cubicBezTo>
                <a:lnTo>
                  <a:pt x="182271" y="349299"/>
                </a:lnTo>
                <a:lnTo>
                  <a:pt x="157361" y="349299"/>
                </a:lnTo>
                <a:lnTo>
                  <a:pt x="164026" y="325462"/>
                </a:lnTo>
                <a:cubicBezTo>
                  <a:pt x="165859" y="318900"/>
                  <a:pt x="167525" y="310429"/>
                  <a:pt x="169191" y="303784"/>
                </a:cubicBezTo>
                <a:close/>
                <a:moveTo>
                  <a:pt x="76030" y="303078"/>
                </a:moveTo>
                <a:cubicBezTo>
                  <a:pt x="88749" y="303078"/>
                  <a:pt x="95898" y="309234"/>
                  <a:pt x="95898" y="319634"/>
                </a:cubicBezTo>
                <a:cubicBezTo>
                  <a:pt x="95898" y="331115"/>
                  <a:pt x="87585" y="337937"/>
                  <a:pt x="74034" y="337937"/>
                </a:cubicBezTo>
                <a:cubicBezTo>
                  <a:pt x="70377" y="337937"/>
                  <a:pt x="67716" y="337854"/>
                  <a:pt x="65555" y="337355"/>
                </a:cubicBezTo>
                <a:lnTo>
                  <a:pt x="65555" y="304076"/>
                </a:lnTo>
                <a:cubicBezTo>
                  <a:pt x="67384" y="303577"/>
                  <a:pt x="70875" y="303078"/>
                  <a:pt x="76030" y="303078"/>
                </a:cubicBezTo>
                <a:close/>
                <a:moveTo>
                  <a:pt x="347126" y="284728"/>
                </a:moveTo>
                <a:lnTo>
                  <a:pt x="347126" y="397289"/>
                </a:lnTo>
                <a:lnTo>
                  <a:pt x="418983" y="397289"/>
                </a:lnTo>
                <a:lnTo>
                  <a:pt x="418983" y="376423"/>
                </a:lnTo>
                <a:lnTo>
                  <a:pt x="372688" y="376423"/>
                </a:lnTo>
                <a:lnTo>
                  <a:pt x="372688" y="349654"/>
                </a:lnTo>
                <a:lnTo>
                  <a:pt x="414153" y="349654"/>
                </a:lnTo>
                <a:lnTo>
                  <a:pt x="414153" y="328954"/>
                </a:lnTo>
                <a:lnTo>
                  <a:pt x="372688" y="328954"/>
                </a:lnTo>
                <a:lnTo>
                  <a:pt x="372688" y="305594"/>
                </a:lnTo>
                <a:lnTo>
                  <a:pt x="416651" y="305594"/>
                </a:lnTo>
                <a:lnTo>
                  <a:pt x="416651" y="284728"/>
                </a:lnTo>
                <a:close/>
                <a:moveTo>
                  <a:pt x="153705" y="284728"/>
                </a:moveTo>
                <a:lnTo>
                  <a:pt x="119234" y="397289"/>
                </a:lnTo>
                <a:lnTo>
                  <a:pt x="145628" y="397289"/>
                </a:lnTo>
                <a:lnTo>
                  <a:pt x="153705" y="368359"/>
                </a:lnTo>
                <a:lnTo>
                  <a:pt x="185928" y="368359"/>
                </a:lnTo>
                <a:lnTo>
                  <a:pt x="194670" y="397289"/>
                </a:lnTo>
                <a:lnTo>
                  <a:pt x="222064" y="397289"/>
                </a:lnTo>
                <a:lnTo>
                  <a:pt x="187093" y="284728"/>
                </a:lnTo>
                <a:close/>
                <a:moveTo>
                  <a:pt x="74688" y="283897"/>
                </a:moveTo>
                <a:cubicBezTo>
                  <a:pt x="59117" y="283897"/>
                  <a:pt x="48126" y="284894"/>
                  <a:pt x="40216" y="286224"/>
                </a:cubicBezTo>
                <a:lnTo>
                  <a:pt x="40216" y="397289"/>
                </a:lnTo>
                <a:lnTo>
                  <a:pt x="65529" y="397289"/>
                </a:lnTo>
                <a:lnTo>
                  <a:pt x="65529" y="356970"/>
                </a:lnTo>
                <a:cubicBezTo>
                  <a:pt x="67860" y="357386"/>
                  <a:pt x="70857" y="357469"/>
                  <a:pt x="74188" y="357469"/>
                </a:cubicBezTo>
                <a:cubicBezTo>
                  <a:pt x="89259" y="357469"/>
                  <a:pt x="102165" y="353811"/>
                  <a:pt x="110824" y="345664"/>
                </a:cubicBezTo>
                <a:cubicBezTo>
                  <a:pt x="117485" y="339346"/>
                  <a:pt x="121232" y="329952"/>
                  <a:pt x="121232" y="318895"/>
                </a:cubicBezTo>
                <a:cubicBezTo>
                  <a:pt x="121232" y="307922"/>
                  <a:pt x="116319" y="298528"/>
                  <a:pt x="109159" y="292875"/>
                </a:cubicBezTo>
                <a:cubicBezTo>
                  <a:pt x="101665" y="286889"/>
                  <a:pt x="90424" y="283897"/>
                  <a:pt x="74688" y="283897"/>
                </a:cubicBezTo>
                <a:close/>
                <a:moveTo>
                  <a:pt x="292172" y="283564"/>
                </a:moveTo>
                <a:cubicBezTo>
                  <a:pt x="255203" y="283564"/>
                  <a:pt x="227976" y="304929"/>
                  <a:pt x="227809" y="342339"/>
                </a:cubicBezTo>
                <a:cubicBezTo>
                  <a:pt x="227643" y="358882"/>
                  <a:pt x="233305" y="373513"/>
                  <a:pt x="243713" y="383240"/>
                </a:cubicBezTo>
                <a:cubicBezTo>
                  <a:pt x="254037" y="393216"/>
                  <a:pt x="268942" y="398453"/>
                  <a:pt x="289508" y="398453"/>
                </a:cubicBezTo>
                <a:cubicBezTo>
                  <a:pt x="304412" y="398453"/>
                  <a:pt x="319316" y="394795"/>
                  <a:pt x="327143" y="392052"/>
                </a:cubicBezTo>
                <a:lnTo>
                  <a:pt x="327143" y="332778"/>
                </a:lnTo>
                <a:lnTo>
                  <a:pt x="285178" y="332778"/>
                </a:lnTo>
                <a:lnTo>
                  <a:pt x="285178" y="352647"/>
                </a:lnTo>
                <a:lnTo>
                  <a:pt x="302580" y="352647"/>
                </a:lnTo>
                <a:lnTo>
                  <a:pt x="302580" y="376257"/>
                </a:lnTo>
                <a:cubicBezTo>
                  <a:pt x="300582" y="377254"/>
                  <a:pt x="295836" y="377919"/>
                  <a:pt x="290007" y="377919"/>
                </a:cubicBezTo>
                <a:cubicBezTo>
                  <a:pt x="269108" y="377919"/>
                  <a:pt x="254537" y="364202"/>
                  <a:pt x="254537" y="341009"/>
                </a:cubicBezTo>
                <a:cubicBezTo>
                  <a:pt x="254537" y="316651"/>
                  <a:pt x="270607" y="304597"/>
                  <a:pt x="291839" y="304597"/>
                </a:cubicBezTo>
                <a:cubicBezTo>
                  <a:pt x="304245" y="304597"/>
                  <a:pt x="311906" y="306758"/>
                  <a:pt x="318150" y="309418"/>
                </a:cubicBezTo>
                <a:lnTo>
                  <a:pt x="323479" y="289051"/>
                </a:lnTo>
                <a:cubicBezTo>
                  <a:pt x="317901" y="286391"/>
                  <a:pt x="306743" y="283564"/>
                  <a:pt x="292172" y="283564"/>
                </a:cubicBezTo>
                <a:close/>
                <a:moveTo>
                  <a:pt x="476185" y="282899"/>
                </a:moveTo>
                <a:cubicBezTo>
                  <a:pt x="449624" y="282899"/>
                  <a:pt x="433554" y="297530"/>
                  <a:pt x="433554" y="316734"/>
                </a:cubicBezTo>
                <a:cubicBezTo>
                  <a:pt x="433554" y="333111"/>
                  <a:pt x="445794" y="343503"/>
                  <a:pt x="464528" y="349987"/>
                </a:cubicBezTo>
                <a:cubicBezTo>
                  <a:pt x="478100" y="354809"/>
                  <a:pt x="483429" y="358882"/>
                  <a:pt x="483429" y="365865"/>
                </a:cubicBezTo>
                <a:cubicBezTo>
                  <a:pt x="483429" y="373181"/>
                  <a:pt x="477267" y="378086"/>
                  <a:pt x="465527" y="378086"/>
                </a:cubicBezTo>
                <a:cubicBezTo>
                  <a:pt x="454620" y="378086"/>
                  <a:pt x="444128" y="374511"/>
                  <a:pt x="437218" y="371019"/>
                </a:cubicBezTo>
                <a:lnTo>
                  <a:pt x="432055" y="392052"/>
                </a:lnTo>
                <a:cubicBezTo>
                  <a:pt x="438467" y="395626"/>
                  <a:pt x="451123" y="398952"/>
                  <a:pt x="464028" y="398952"/>
                </a:cubicBezTo>
                <a:cubicBezTo>
                  <a:pt x="495003" y="398952"/>
                  <a:pt x="509490" y="382907"/>
                  <a:pt x="509490" y="364036"/>
                </a:cubicBezTo>
                <a:cubicBezTo>
                  <a:pt x="509490" y="348158"/>
                  <a:pt x="500165" y="337850"/>
                  <a:pt x="480265" y="330451"/>
                </a:cubicBezTo>
                <a:cubicBezTo>
                  <a:pt x="465694" y="324964"/>
                  <a:pt x="459282" y="321805"/>
                  <a:pt x="459282" y="314573"/>
                </a:cubicBezTo>
                <a:cubicBezTo>
                  <a:pt x="459282" y="308753"/>
                  <a:pt x="464695" y="303765"/>
                  <a:pt x="475685" y="303765"/>
                </a:cubicBezTo>
                <a:cubicBezTo>
                  <a:pt x="486759" y="303765"/>
                  <a:pt x="494753" y="306924"/>
                  <a:pt x="499332" y="309086"/>
                </a:cubicBezTo>
                <a:lnTo>
                  <a:pt x="504994" y="288552"/>
                </a:lnTo>
                <a:cubicBezTo>
                  <a:pt x="498333" y="285559"/>
                  <a:pt x="488924" y="282899"/>
                  <a:pt x="476185" y="282899"/>
                </a:cubicBezTo>
                <a:close/>
                <a:moveTo>
                  <a:pt x="72606" y="23859"/>
                </a:moveTo>
                <a:lnTo>
                  <a:pt x="72606" y="217391"/>
                </a:lnTo>
                <a:lnTo>
                  <a:pt x="466443" y="217391"/>
                </a:lnTo>
                <a:lnTo>
                  <a:pt x="466443" y="157702"/>
                </a:lnTo>
                <a:lnTo>
                  <a:pt x="361031" y="157702"/>
                </a:lnTo>
                <a:cubicBezTo>
                  <a:pt x="354453" y="157702"/>
                  <a:pt x="349125" y="152381"/>
                  <a:pt x="349125" y="145731"/>
                </a:cubicBezTo>
                <a:lnTo>
                  <a:pt x="349125" y="23859"/>
                </a:lnTo>
                <a:close/>
                <a:moveTo>
                  <a:pt x="72606" y="0"/>
                </a:moveTo>
                <a:lnTo>
                  <a:pt x="361031" y="0"/>
                </a:lnTo>
                <a:cubicBezTo>
                  <a:pt x="361947" y="0"/>
                  <a:pt x="362863" y="166"/>
                  <a:pt x="363779" y="333"/>
                </a:cubicBezTo>
                <a:cubicBezTo>
                  <a:pt x="364029" y="416"/>
                  <a:pt x="364195" y="499"/>
                  <a:pt x="364445" y="582"/>
                </a:cubicBezTo>
                <a:cubicBezTo>
                  <a:pt x="365278" y="831"/>
                  <a:pt x="366027" y="1164"/>
                  <a:pt x="366776" y="1580"/>
                </a:cubicBezTo>
                <a:cubicBezTo>
                  <a:pt x="367026" y="1663"/>
                  <a:pt x="367276" y="1829"/>
                  <a:pt x="367526" y="1995"/>
                </a:cubicBezTo>
                <a:cubicBezTo>
                  <a:pt x="368442" y="2577"/>
                  <a:pt x="369274" y="3242"/>
                  <a:pt x="369941" y="3990"/>
                </a:cubicBezTo>
                <a:cubicBezTo>
                  <a:pt x="369941" y="3990"/>
                  <a:pt x="370024" y="4073"/>
                  <a:pt x="370024" y="4073"/>
                </a:cubicBezTo>
                <a:lnTo>
                  <a:pt x="487426" y="137916"/>
                </a:lnTo>
                <a:cubicBezTo>
                  <a:pt x="489341" y="140078"/>
                  <a:pt x="490173" y="142821"/>
                  <a:pt x="490257" y="145648"/>
                </a:cubicBezTo>
                <a:cubicBezTo>
                  <a:pt x="490257" y="146063"/>
                  <a:pt x="490340" y="146562"/>
                  <a:pt x="490340" y="146978"/>
                </a:cubicBezTo>
                <a:lnTo>
                  <a:pt x="490340" y="217391"/>
                </a:lnTo>
                <a:lnTo>
                  <a:pt x="504994" y="217391"/>
                </a:lnTo>
                <a:cubicBezTo>
                  <a:pt x="523812" y="217391"/>
                  <a:pt x="539049" y="232604"/>
                  <a:pt x="539049" y="251475"/>
                </a:cubicBezTo>
                <a:lnTo>
                  <a:pt x="539049" y="428547"/>
                </a:lnTo>
                <a:cubicBezTo>
                  <a:pt x="539049" y="447418"/>
                  <a:pt x="523812" y="462631"/>
                  <a:pt x="504994" y="462631"/>
                </a:cubicBezTo>
                <a:lnTo>
                  <a:pt x="490340" y="462631"/>
                </a:lnTo>
                <a:lnTo>
                  <a:pt x="490340" y="583921"/>
                </a:lnTo>
                <a:cubicBezTo>
                  <a:pt x="490340" y="597056"/>
                  <a:pt x="479599" y="607780"/>
                  <a:pt x="466443" y="607780"/>
                </a:cubicBezTo>
                <a:lnTo>
                  <a:pt x="72606" y="607780"/>
                </a:lnTo>
                <a:cubicBezTo>
                  <a:pt x="59450" y="607780"/>
                  <a:pt x="48709" y="597056"/>
                  <a:pt x="48709" y="583921"/>
                </a:cubicBezTo>
                <a:lnTo>
                  <a:pt x="48709" y="462631"/>
                </a:lnTo>
                <a:lnTo>
                  <a:pt x="34138" y="462631"/>
                </a:lnTo>
                <a:cubicBezTo>
                  <a:pt x="15321" y="462631"/>
                  <a:pt x="0" y="447418"/>
                  <a:pt x="0" y="428547"/>
                </a:cubicBezTo>
                <a:lnTo>
                  <a:pt x="0" y="251475"/>
                </a:lnTo>
                <a:cubicBezTo>
                  <a:pt x="0" y="232604"/>
                  <a:pt x="15321" y="217391"/>
                  <a:pt x="34138" y="217391"/>
                </a:cubicBezTo>
                <a:lnTo>
                  <a:pt x="48709" y="217391"/>
                </a:lnTo>
                <a:lnTo>
                  <a:pt x="48709" y="23859"/>
                </a:lnTo>
                <a:cubicBezTo>
                  <a:pt x="48709" y="10724"/>
                  <a:pt x="59450" y="0"/>
                  <a:pt x="72606" y="0"/>
                </a:cubicBezTo>
                <a:close/>
              </a:path>
            </a:pathLst>
          </a:custGeom>
          <a:solidFill>
            <a:srgbClr val="7B7B7B"/>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7" name="Google Shape;287;g1210717494e_0_13"/>
          <p:cNvSpPr/>
          <p:nvPr/>
        </p:nvSpPr>
        <p:spPr>
          <a:xfrm>
            <a:off x="570235" y="3762681"/>
            <a:ext cx="540739" cy="448218"/>
          </a:xfrm>
          <a:custGeom>
            <a:avLst/>
            <a:gdLst/>
            <a:ahLst/>
            <a:cxnLst/>
            <a:rect l="l" t="t" r="r" b="b"/>
            <a:pathLst>
              <a:path w="942" h="840" extrusionOk="0">
                <a:moveTo>
                  <a:pt x="742" y="570"/>
                </a:moveTo>
                <a:cubicBezTo>
                  <a:pt x="753" y="556"/>
                  <a:pt x="758" y="539"/>
                  <a:pt x="755" y="520"/>
                </a:cubicBezTo>
                <a:cubicBezTo>
                  <a:pt x="745" y="450"/>
                  <a:pt x="670" y="450"/>
                  <a:pt x="645" y="450"/>
                </a:cubicBezTo>
                <a:cubicBezTo>
                  <a:pt x="631" y="450"/>
                  <a:pt x="615" y="451"/>
                  <a:pt x="600" y="452"/>
                </a:cubicBezTo>
                <a:lnTo>
                  <a:pt x="600" y="411"/>
                </a:lnTo>
                <a:lnTo>
                  <a:pt x="722" y="411"/>
                </a:lnTo>
                <a:lnTo>
                  <a:pt x="722" y="367"/>
                </a:lnTo>
                <a:lnTo>
                  <a:pt x="608" y="367"/>
                </a:lnTo>
                <a:lnTo>
                  <a:pt x="650" y="295"/>
                </a:lnTo>
                <a:lnTo>
                  <a:pt x="733" y="295"/>
                </a:lnTo>
                <a:lnTo>
                  <a:pt x="733" y="251"/>
                </a:lnTo>
                <a:lnTo>
                  <a:pt x="676" y="251"/>
                </a:lnTo>
                <a:lnTo>
                  <a:pt x="762" y="106"/>
                </a:lnTo>
                <a:lnTo>
                  <a:pt x="689" y="106"/>
                </a:lnTo>
                <a:lnTo>
                  <a:pt x="569" y="326"/>
                </a:lnTo>
                <a:lnTo>
                  <a:pt x="450" y="106"/>
                </a:lnTo>
                <a:lnTo>
                  <a:pt x="377" y="106"/>
                </a:lnTo>
                <a:lnTo>
                  <a:pt x="463" y="251"/>
                </a:lnTo>
                <a:lnTo>
                  <a:pt x="404" y="251"/>
                </a:lnTo>
                <a:lnTo>
                  <a:pt x="404" y="295"/>
                </a:lnTo>
                <a:lnTo>
                  <a:pt x="489" y="295"/>
                </a:lnTo>
                <a:lnTo>
                  <a:pt x="531" y="367"/>
                </a:lnTo>
                <a:lnTo>
                  <a:pt x="420" y="367"/>
                </a:lnTo>
                <a:lnTo>
                  <a:pt x="420" y="411"/>
                </a:lnTo>
                <a:lnTo>
                  <a:pt x="538" y="411"/>
                </a:lnTo>
                <a:lnTo>
                  <a:pt x="538" y="454"/>
                </a:lnTo>
                <a:cubicBezTo>
                  <a:pt x="537" y="454"/>
                  <a:pt x="536" y="454"/>
                  <a:pt x="535" y="454"/>
                </a:cubicBezTo>
                <a:cubicBezTo>
                  <a:pt x="504" y="451"/>
                  <a:pt x="472" y="443"/>
                  <a:pt x="440" y="436"/>
                </a:cubicBezTo>
                <a:cubicBezTo>
                  <a:pt x="393" y="424"/>
                  <a:pt x="348" y="413"/>
                  <a:pt x="307" y="419"/>
                </a:cubicBezTo>
                <a:cubicBezTo>
                  <a:pt x="287" y="421"/>
                  <a:pt x="268" y="427"/>
                  <a:pt x="249" y="434"/>
                </a:cubicBezTo>
                <a:cubicBezTo>
                  <a:pt x="239" y="403"/>
                  <a:pt x="234" y="370"/>
                  <a:pt x="234" y="335"/>
                </a:cubicBezTo>
                <a:cubicBezTo>
                  <a:pt x="234" y="150"/>
                  <a:pt x="384" y="0"/>
                  <a:pt x="570" y="0"/>
                </a:cubicBezTo>
                <a:cubicBezTo>
                  <a:pt x="755" y="0"/>
                  <a:pt x="905" y="150"/>
                  <a:pt x="905" y="335"/>
                </a:cubicBezTo>
                <a:cubicBezTo>
                  <a:pt x="905" y="387"/>
                  <a:pt x="893" y="436"/>
                  <a:pt x="872" y="479"/>
                </a:cubicBezTo>
                <a:cubicBezTo>
                  <a:pt x="867" y="482"/>
                  <a:pt x="863" y="484"/>
                  <a:pt x="858" y="487"/>
                </a:cubicBezTo>
                <a:cubicBezTo>
                  <a:pt x="835" y="501"/>
                  <a:pt x="817" y="526"/>
                  <a:pt x="798" y="552"/>
                </a:cubicBezTo>
                <a:cubicBezTo>
                  <a:pt x="774" y="585"/>
                  <a:pt x="749" y="619"/>
                  <a:pt x="718" y="628"/>
                </a:cubicBezTo>
                <a:cubicBezTo>
                  <a:pt x="700" y="633"/>
                  <a:pt x="673" y="623"/>
                  <a:pt x="644" y="609"/>
                </a:cubicBezTo>
                <a:cubicBezTo>
                  <a:pt x="686" y="604"/>
                  <a:pt x="723" y="594"/>
                  <a:pt x="742" y="570"/>
                </a:cubicBezTo>
                <a:close/>
                <a:moveTo>
                  <a:pt x="154" y="780"/>
                </a:moveTo>
                <a:cubicBezTo>
                  <a:pt x="321" y="683"/>
                  <a:pt x="559" y="840"/>
                  <a:pt x="779" y="758"/>
                </a:cubicBezTo>
                <a:cubicBezTo>
                  <a:pt x="864" y="727"/>
                  <a:pt x="907" y="635"/>
                  <a:pt x="932" y="535"/>
                </a:cubicBezTo>
                <a:cubicBezTo>
                  <a:pt x="942" y="495"/>
                  <a:pt x="922" y="475"/>
                  <a:pt x="870" y="507"/>
                </a:cubicBezTo>
                <a:cubicBezTo>
                  <a:pt x="824" y="535"/>
                  <a:pt x="790" y="632"/>
                  <a:pt x="724" y="650"/>
                </a:cubicBezTo>
                <a:cubicBezTo>
                  <a:pt x="673" y="664"/>
                  <a:pt x="607" y="606"/>
                  <a:pt x="545" y="594"/>
                </a:cubicBezTo>
                <a:cubicBezTo>
                  <a:pt x="624" y="587"/>
                  <a:pt x="742" y="591"/>
                  <a:pt x="732" y="524"/>
                </a:cubicBezTo>
                <a:cubicBezTo>
                  <a:pt x="721" y="446"/>
                  <a:pt x="603" y="483"/>
                  <a:pt x="533" y="477"/>
                </a:cubicBezTo>
                <a:cubicBezTo>
                  <a:pt x="453" y="469"/>
                  <a:pt x="373" y="433"/>
                  <a:pt x="310" y="441"/>
                </a:cubicBezTo>
                <a:cubicBezTo>
                  <a:pt x="188" y="457"/>
                  <a:pt x="83" y="591"/>
                  <a:pt x="0" y="626"/>
                </a:cubicBezTo>
                <a:lnTo>
                  <a:pt x="154" y="780"/>
                </a:lnTo>
                <a:close/>
              </a:path>
            </a:pathLst>
          </a:custGeom>
          <a:solidFill>
            <a:srgbClr val="7B7B7B"/>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8" name="Google Shape;288;g1210717494e_0_13"/>
          <p:cNvSpPr/>
          <p:nvPr/>
        </p:nvSpPr>
        <p:spPr>
          <a:xfrm>
            <a:off x="654457" y="5347552"/>
            <a:ext cx="455826" cy="448215"/>
          </a:xfrm>
          <a:custGeom>
            <a:avLst/>
            <a:gdLst/>
            <a:ahLst/>
            <a:cxnLst/>
            <a:rect l="l" t="t" r="r" b="b"/>
            <a:pathLst>
              <a:path w="7768" h="7766" extrusionOk="0">
                <a:moveTo>
                  <a:pt x="3884" y="0"/>
                </a:moveTo>
                <a:cubicBezTo>
                  <a:pt x="1739" y="0"/>
                  <a:pt x="0" y="1738"/>
                  <a:pt x="0" y="3883"/>
                </a:cubicBezTo>
                <a:cubicBezTo>
                  <a:pt x="0" y="6028"/>
                  <a:pt x="1739" y="7766"/>
                  <a:pt x="3884" y="7766"/>
                </a:cubicBezTo>
                <a:cubicBezTo>
                  <a:pt x="6029" y="7766"/>
                  <a:pt x="7768" y="6028"/>
                  <a:pt x="7768" y="3883"/>
                </a:cubicBezTo>
                <a:cubicBezTo>
                  <a:pt x="7768" y="1738"/>
                  <a:pt x="6029" y="0"/>
                  <a:pt x="3884" y="0"/>
                </a:cubicBezTo>
                <a:close/>
                <a:moveTo>
                  <a:pt x="3884" y="6041"/>
                </a:moveTo>
                <a:cubicBezTo>
                  <a:pt x="3646" y="6041"/>
                  <a:pt x="3453" y="5847"/>
                  <a:pt x="3453" y="5609"/>
                </a:cubicBezTo>
                <a:cubicBezTo>
                  <a:pt x="3453" y="5371"/>
                  <a:pt x="3646" y="5178"/>
                  <a:pt x="3884" y="5178"/>
                </a:cubicBezTo>
                <a:cubicBezTo>
                  <a:pt x="4122" y="5178"/>
                  <a:pt x="4315" y="5371"/>
                  <a:pt x="4315" y="5609"/>
                </a:cubicBezTo>
                <a:cubicBezTo>
                  <a:pt x="4315" y="5847"/>
                  <a:pt x="4122" y="6041"/>
                  <a:pt x="3884" y="6041"/>
                </a:cubicBezTo>
                <a:close/>
                <a:moveTo>
                  <a:pt x="4295" y="4313"/>
                </a:moveTo>
                <a:cubicBezTo>
                  <a:pt x="4284" y="4537"/>
                  <a:pt x="4103" y="4714"/>
                  <a:pt x="3888" y="4737"/>
                </a:cubicBezTo>
                <a:cubicBezTo>
                  <a:pt x="3904" y="4739"/>
                  <a:pt x="3917" y="4746"/>
                  <a:pt x="3933" y="4746"/>
                </a:cubicBezTo>
                <a:lnTo>
                  <a:pt x="3843" y="4746"/>
                </a:lnTo>
                <a:cubicBezTo>
                  <a:pt x="3859" y="4746"/>
                  <a:pt x="3873" y="4739"/>
                  <a:pt x="3888" y="4737"/>
                </a:cubicBezTo>
                <a:cubicBezTo>
                  <a:pt x="3672" y="4714"/>
                  <a:pt x="3495" y="4541"/>
                  <a:pt x="3485" y="4313"/>
                </a:cubicBezTo>
                <a:lnTo>
                  <a:pt x="3386" y="2158"/>
                </a:lnTo>
                <a:cubicBezTo>
                  <a:pt x="3375" y="1919"/>
                  <a:pt x="3562" y="1725"/>
                  <a:pt x="3800" y="1725"/>
                </a:cubicBezTo>
                <a:lnTo>
                  <a:pt x="3999" y="1725"/>
                </a:lnTo>
                <a:cubicBezTo>
                  <a:pt x="4239" y="1725"/>
                  <a:pt x="4424" y="1914"/>
                  <a:pt x="4410" y="2158"/>
                </a:cubicBezTo>
                <a:lnTo>
                  <a:pt x="4295" y="4313"/>
                </a:lnTo>
                <a:close/>
                <a:moveTo>
                  <a:pt x="4295" y="4313"/>
                </a:moveTo>
                <a:close/>
              </a:path>
            </a:pathLst>
          </a:custGeom>
          <a:solidFill>
            <a:srgbClr val="7B7B7B"/>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9" name="Google Shape;289;g1210717494e_0_13"/>
          <p:cNvSpPr/>
          <p:nvPr/>
        </p:nvSpPr>
        <p:spPr>
          <a:xfrm>
            <a:off x="4591560" y="1743414"/>
            <a:ext cx="345300" cy="1723500"/>
          </a:xfrm>
          <a:prstGeom prst="leftBrace">
            <a:avLst>
              <a:gd name="adj1" fmla="val 8333"/>
              <a:gd name="adj2" fmla="val 38657"/>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210717494e_0_31"/>
          <p:cNvSpPr/>
          <p:nvPr/>
        </p:nvSpPr>
        <p:spPr>
          <a:xfrm>
            <a:off x="7900530" y="594339"/>
            <a:ext cx="2023500" cy="2023500"/>
          </a:xfrm>
          <a:prstGeom prst="ellipse">
            <a:avLst/>
          </a:prstGeom>
          <a:solidFill>
            <a:srgbClr val="FFCD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95" name="Google Shape;295;g1210717494e_0_31"/>
          <p:cNvSpPr/>
          <p:nvPr/>
        </p:nvSpPr>
        <p:spPr>
          <a:xfrm>
            <a:off x="2237509" y="1092161"/>
            <a:ext cx="4421400" cy="4441800"/>
          </a:xfrm>
          <a:prstGeom prst="ellipse">
            <a:avLst/>
          </a:prstGeom>
          <a:solidFill>
            <a:srgbClr val="FFCD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96" name="Google Shape;296;g1210717494e_0_31"/>
          <p:cNvSpPr txBox="1"/>
          <p:nvPr/>
        </p:nvSpPr>
        <p:spPr>
          <a:xfrm>
            <a:off x="638753" y="568981"/>
            <a:ext cx="5274900" cy="523200"/>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0" cap="none" spc="0" normalizeH="0" baseline="0" noProof="0">
                <a:ln>
                  <a:noFill/>
                </a:ln>
                <a:solidFill>
                  <a:srgbClr val="000000"/>
                </a:solidFill>
                <a:effectLst/>
                <a:uLnTx/>
                <a:uFillTx/>
                <a:latin typeface="Arial"/>
                <a:ea typeface="Arial"/>
                <a:cs typeface="Arial"/>
                <a:sym typeface="Arial"/>
              </a:rPr>
              <a:t>Insights &amp; Findings</a:t>
            </a:r>
            <a:endParaRPr kumimoji="0" sz="28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97" name="Google Shape;297;g1210717494e_0_31"/>
          <p:cNvCxnSpPr/>
          <p:nvPr/>
        </p:nvCxnSpPr>
        <p:spPr>
          <a:xfrm flipH="1">
            <a:off x="576561" y="685800"/>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298" name="Google Shape;298;g1210717494e_0_31"/>
          <p:cNvSpPr/>
          <p:nvPr/>
        </p:nvSpPr>
        <p:spPr>
          <a:xfrm>
            <a:off x="10779126" y="382845"/>
            <a:ext cx="739898" cy="774560"/>
          </a:xfrm>
          <a:custGeom>
            <a:avLst/>
            <a:gdLst/>
            <a:ahLst/>
            <a:cxnLst/>
            <a:rect l="l" t="t" r="r" b="b"/>
            <a:pathLst>
              <a:path w="436518" h="607498" extrusionOk="0">
                <a:moveTo>
                  <a:pt x="26336" y="153550"/>
                </a:moveTo>
                <a:lnTo>
                  <a:pt x="410182" y="153550"/>
                </a:lnTo>
                <a:lnTo>
                  <a:pt x="436518" y="607498"/>
                </a:lnTo>
                <a:lnTo>
                  <a:pt x="0" y="607498"/>
                </a:lnTo>
                <a:close/>
                <a:moveTo>
                  <a:pt x="218325" y="0"/>
                </a:moveTo>
                <a:cubicBezTo>
                  <a:pt x="277977" y="0"/>
                  <a:pt x="326436" y="48523"/>
                  <a:pt x="326436" y="107960"/>
                </a:cubicBezTo>
                <a:lnTo>
                  <a:pt x="326436" y="124266"/>
                </a:lnTo>
                <a:lnTo>
                  <a:pt x="267179" y="124266"/>
                </a:lnTo>
                <a:lnTo>
                  <a:pt x="267179" y="107960"/>
                </a:lnTo>
                <a:cubicBezTo>
                  <a:pt x="267179" y="81135"/>
                  <a:pt x="245188" y="59174"/>
                  <a:pt x="218325" y="59174"/>
                </a:cubicBezTo>
                <a:cubicBezTo>
                  <a:pt x="191330" y="59174"/>
                  <a:pt x="169471" y="81135"/>
                  <a:pt x="169471" y="107960"/>
                </a:cubicBezTo>
                <a:lnTo>
                  <a:pt x="169471" y="124266"/>
                </a:lnTo>
                <a:lnTo>
                  <a:pt x="110082" y="124266"/>
                </a:lnTo>
                <a:lnTo>
                  <a:pt x="110082" y="107960"/>
                </a:lnTo>
                <a:cubicBezTo>
                  <a:pt x="110082" y="48523"/>
                  <a:pt x="158673" y="0"/>
                  <a:pt x="218325" y="0"/>
                </a:cubicBezTo>
                <a:close/>
              </a:path>
            </a:pathLst>
          </a:custGeom>
          <a:blipFill rotWithShape="1">
            <a:blip r:embed="rId3">
              <a:alphaModFix/>
            </a:blip>
            <a:stretch>
              <a:fillRect l="-27329" r="-26839"/>
            </a:stretch>
          </a:bli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99" name="Google Shape;299;g1210717494e_0_31"/>
          <p:cNvSpPr txBox="1"/>
          <p:nvPr/>
        </p:nvSpPr>
        <p:spPr>
          <a:xfrm>
            <a:off x="5006611" y="5972856"/>
            <a:ext cx="4197900" cy="3387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C55A11"/>
                </a:solidFill>
                <a:effectLst/>
                <a:uLnTx/>
                <a:uFillTx/>
                <a:latin typeface="Arial"/>
                <a:ea typeface="Arial"/>
                <a:cs typeface="Arial"/>
                <a:sym typeface="Arial"/>
              </a:rPr>
              <a:t>Value against Special Day</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300;g1210717494e_0_31"/>
          <p:cNvSpPr txBox="1"/>
          <p:nvPr/>
        </p:nvSpPr>
        <p:spPr>
          <a:xfrm>
            <a:off x="780726" y="1212818"/>
            <a:ext cx="4197900" cy="3387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C55A11"/>
                </a:solidFill>
                <a:effectLst/>
                <a:uLnTx/>
                <a:uFillTx/>
                <a:latin typeface="Arial"/>
                <a:ea typeface="Arial"/>
                <a:cs typeface="Arial"/>
                <a:sym typeface="Arial"/>
              </a:rPr>
              <a:t>Duration among Visitor Types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01" name="Google Shape;301;g1210717494e_0_31"/>
          <p:cNvPicPr preferRelativeResize="0"/>
          <p:nvPr/>
        </p:nvPicPr>
        <p:blipFill rotWithShape="1">
          <a:blip r:embed="rId4">
            <a:alphaModFix/>
          </a:blip>
          <a:srcRect/>
          <a:stretch/>
        </p:blipFill>
        <p:spPr>
          <a:xfrm>
            <a:off x="626211" y="1551372"/>
            <a:ext cx="3584646" cy="2737080"/>
          </a:xfrm>
          <a:prstGeom prst="rect">
            <a:avLst/>
          </a:prstGeom>
          <a:noFill/>
          <a:ln>
            <a:noFill/>
          </a:ln>
        </p:spPr>
      </p:pic>
      <p:sp>
        <p:nvSpPr>
          <p:cNvPr id="302" name="Google Shape;302;g1210717494e_0_31"/>
          <p:cNvSpPr txBox="1"/>
          <p:nvPr/>
        </p:nvSpPr>
        <p:spPr>
          <a:xfrm>
            <a:off x="9074727" y="1212818"/>
            <a:ext cx="3846300" cy="3387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C55A11"/>
                </a:solidFill>
                <a:effectLst/>
                <a:uLnTx/>
                <a:uFillTx/>
                <a:latin typeface="Arial"/>
                <a:ea typeface="Arial"/>
                <a:cs typeface="Arial"/>
                <a:sym typeface="Arial"/>
              </a:rPr>
              <a:t>Value against month</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03" name="Google Shape;303;g1210717494e_0_31"/>
          <p:cNvCxnSpPr/>
          <p:nvPr/>
        </p:nvCxnSpPr>
        <p:spPr>
          <a:xfrm>
            <a:off x="831272" y="4416125"/>
            <a:ext cx="0" cy="1656000"/>
          </a:xfrm>
          <a:prstGeom prst="straightConnector1">
            <a:avLst/>
          </a:prstGeom>
          <a:noFill/>
          <a:ln w="38100" cap="flat" cmpd="sng">
            <a:solidFill>
              <a:srgbClr val="A5A5A5"/>
            </a:solidFill>
            <a:prstDash val="solid"/>
            <a:miter lim="800000"/>
            <a:headEnd type="none" w="sm" len="sm"/>
            <a:tailEnd type="none" w="sm" len="sm"/>
          </a:ln>
        </p:spPr>
      </p:cxnSp>
      <p:cxnSp>
        <p:nvCxnSpPr>
          <p:cNvPr id="304" name="Google Shape;304;g1210717494e_0_31"/>
          <p:cNvCxnSpPr/>
          <p:nvPr/>
        </p:nvCxnSpPr>
        <p:spPr>
          <a:xfrm>
            <a:off x="8430491" y="4221791"/>
            <a:ext cx="0" cy="1656000"/>
          </a:xfrm>
          <a:prstGeom prst="straightConnector1">
            <a:avLst/>
          </a:prstGeom>
          <a:noFill/>
          <a:ln w="38100" cap="flat" cmpd="sng">
            <a:solidFill>
              <a:srgbClr val="A5A5A5"/>
            </a:solidFill>
            <a:prstDash val="solid"/>
            <a:miter lim="800000"/>
            <a:headEnd type="none" w="sm" len="sm"/>
            <a:tailEnd type="none" w="sm" len="sm"/>
          </a:ln>
        </p:spPr>
      </p:cxnSp>
      <p:cxnSp>
        <p:nvCxnSpPr>
          <p:cNvPr id="305" name="Google Shape;305;g1210717494e_0_31"/>
          <p:cNvCxnSpPr/>
          <p:nvPr/>
        </p:nvCxnSpPr>
        <p:spPr>
          <a:xfrm>
            <a:off x="4648199" y="1861990"/>
            <a:ext cx="0" cy="1656000"/>
          </a:xfrm>
          <a:prstGeom prst="straightConnector1">
            <a:avLst/>
          </a:prstGeom>
          <a:noFill/>
          <a:ln w="38100" cap="flat" cmpd="sng">
            <a:solidFill>
              <a:srgbClr val="A5A5A5"/>
            </a:solidFill>
            <a:prstDash val="solid"/>
            <a:miter lim="800000"/>
            <a:headEnd type="none" w="sm" len="sm"/>
            <a:tailEnd type="none" w="sm" len="sm"/>
          </a:ln>
        </p:spPr>
      </p:cxnSp>
      <p:pic>
        <p:nvPicPr>
          <p:cNvPr id="306" name="Google Shape;306;g1210717494e_0_31"/>
          <p:cNvPicPr preferRelativeResize="0"/>
          <p:nvPr/>
        </p:nvPicPr>
        <p:blipFill rotWithShape="1">
          <a:blip r:embed="rId5">
            <a:alphaModFix/>
          </a:blip>
          <a:srcRect/>
          <a:stretch/>
        </p:blipFill>
        <p:spPr>
          <a:xfrm>
            <a:off x="8369204" y="1551372"/>
            <a:ext cx="3311911" cy="2520485"/>
          </a:xfrm>
          <a:prstGeom prst="rect">
            <a:avLst/>
          </a:prstGeom>
          <a:noFill/>
          <a:ln>
            <a:noFill/>
          </a:ln>
        </p:spPr>
      </p:pic>
      <p:pic>
        <p:nvPicPr>
          <p:cNvPr id="307" name="Google Shape;307;g1210717494e_0_31"/>
          <p:cNvPicPr preferRelativeResize="0"/>
          <p:nvPr/>
        </p:nvPicPr>
        <p:blipFill rotWithShape="1">
          <a:blip r:embed="rId6">
            <a:alphaModFix/>
          </a:blip>
          <a:srcRect/>
          <a:stretch/>
        </p:blipFill>
        <p:spPr>
          <a:xfrm>
            <a:off x="4402887" y="3716289"/>
            <a:ext cx="3506779" cy="2355836"/>
          </a:xfrm>
          <a:prstGeom prst="rect">
            <a:avLst/>
          </a:prstGeom>
          <a:noFill/>
          <a:ln>
            <a:noFill/>
          </a:ln>
        </p:spPr>
      </p:pic>
      <p:sp>
        <p:nvSpPr>
          <p:cNvPr id="308" name="Google Shape;308;g1210717494e_0_31"/>
          <p:cNvSpPr txBox="1"/>
          <p:nvPr/>
        </p:nvSpPr>
        <p:spPr>
          <a:xfrm>
            <a:off x="1006819" y="4416125"/>
            <a:ext cx="3278400" cy="1693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Arial"/>
                <a:cs typeface="Arial"/>
                <a:sym typeface="Arial"/>
              </a:rPr>
              <a:t>Duration varies among </a:t>
            </a:r>
            <a:r>
              <a:rPr kumimoji="0" lang="en-US" sz="1400" b="1" i="1" u="none" strike="noStrike" kern="0" cap="none" spc="0" normalizeH="0" baseline="0" noProof="0">
                <a:ln>
                  <a:noFill/>
                </a:ln>
                <a:solidFill>
                  <a:srgbClr val="000000"/>
                </a:solidFill>
                <a:effectLst/>
                <a:uLnTx/>
                <a:uFillTx/>
                <a:latin typeface="Arial"/>
                <a:ea typeface="Arial"/>
                <a:cs typeface="Arial"/>
                <a:sym typeface="Arial"/>
              </a:rPr>
              <a:t>VisitorType</a:t>
            </a:r>
            <a:endParaRPr kumimoji="0" sz="1400" b="1" i="1"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New visitor spend more time on Admin pages than returned visitor. While, returned visitor is focus more on product related pages. The reason may be they are already familiar with admin.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9" name="Google Shape;309;g1210717494e_0_31"/>
          <p:cNvSpPr txBox="1"/>
          <p:nvPr/>
        </p:nvSpPr>
        <p:spPr>
          <a:xfrm>
            <a:off x="8548126" y="4311142"/>
            <a:ext cx="3278400" cy="1693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Arial"/>
                <a:cs typeface="Arial"/>
                <a:sym typeface="Arial"/>
              </a:rPr>
              <a:t>Sum of page value fluctuate though year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We found that sum of value fluctuates a lot through different month. The second half of the year is the peak which raise to top on November.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Arial"/>
                <a:cs typeface="Arial"/>
                <a:sym typeface="Arial"/>
              </a:rPr>
              <a:t>Black Friday</a:t>
            </a: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10" name="Google Shape;310;g1210717494e_0_31"/>
          <p:cNvSpPr txBox="1"/>
          <p:nvPr/>
        </p:nvSpPr>
        <p:spPr>
          <a:xfrm>
            <a:off x="4769648" y="1628176"/>
            <a:ext cx="3278400" cy="21240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Arial"/>
                <a:cs typeface="Arial"/>
                <a:sym typeface="Arial"/>
              </a:rPr>
              <a:t>Sum of page value surprisingly become smaller when getting closer to special day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It can be explained by multiple value source on usual days. which also suggested that we should focus more on usual days.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 name="Google Shape;327;g120c7241914_1_11">
            <a:extLst>
              <a:ext uri="{FF2B5EF4-FFF2-40B4-BE49-F238E27FC236}">
                <a16:creationId xmlns:a16="http://schemas.microsoft.com/office/drawing/2014/main" id="{88C61F0A-3D50-4648-B626-DB7F8541CCE4}"/>
              </a:ext>
            </a:extLst>
          </p:cNvPr>
          <p:cNvSpPr/>
          <p:nvPr/>
        </p:nvSpPr>
        <p:spPr>
          <a:xfrm>
            <a:off x="11003280" y="612648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Arial"/>
                <a:cs typeface="Arial"/>
                <a:sym typeface="Arial"/>
              </a:rPr>
              <a:t>05</a:t>
            </a:r>
            <a:endParaRPr kumimoji="0" sz="28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20c7241914_1_79"/>
          <p:cNvSpPr txBox="1"/>
          <p:nvPr/>
        </p:nvSpPr>
        <p:spPr>
          <a:xfrm>
            <a:off x="675850" y="440675"/>
            <a:ext cx="11301000" cy="954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dk1"/>
                </a:solidFill>
              </a:rPr>
              <a:t>Visualizing distribution of class label in PCA and compare against clustering</a:t>
            </a:r>
            <a:endParaRPr sz="2800">
              <a:solidFill>
                <a:schemeClr val="dk1"/>
              </a:solidFill>
              <a:latin typeface="Arial"/>
              <a:ea typeface="Arial"/>
              <a:cs typeface="Arial"/>
              <a:sym typeface="Arial"/>
            </a:endParaRPr>
          </a:p>
        </p:txBody>
      </p:sp>
      <p:cxnSp>
        <p:nvCxnSpPr>
          <p:cNvPr id="317" name="Google Shape;317;g120c7241914_1_79"/>
          <p:cNvCxnSpPr/>
          <p:nvPr/>
        </p:nvCxnSpPr>
        <p:spPr>
          <a:xfrm flipH="1">
            <a:off x="576561" y="685800"/>
            <a:ext cx="99300" cy="258300"/>
          </a:xfrm>
          <a:prstGeom prst="straightConnector1">
            <a:avLst/>
          </a:prstGeom>
          <a:noFill/>
          <a:ln w="34925" cap="flat" cmpd="sng">
            <a:solidFill>
              <a:srgbClr val="FFCD00"/>
            </a:solidFill>
            <a:prstDash val="solid"/>
            <a:miter lim="800000"/>
            <a:headEnd type="none" w="sm" len="sm"/>
            <a:tailEnd type="none" w="sm" len="sm"/>
          </a:ln>
        </p:spPr>
      </p:cxnSp>
      <p:pic>
        <p:nvPicPr>
          <p:cNvPr id="318" name="Google Shape;318;g120c7241914_1_79"/>
          <p:cNvPicPr preferRelativeResize="0"/>
          <p:nvPr/>
        </p:nvPicPr>
        <p:blipFill>
          <a:blip r:embed="rId3">
            <a:alphaModFix/>
          </a:blip>
          <a:stretch>
            <a:fillRect/>
          </a:stretch>
        </p:blipFill>
        <p:spPr>
          <a:xfrm>
            <a:off x="224350" y="1707125"/>
            <a:ext cx="9362250" cy="4144375"/>
          </a:xfrm>
          <a:prstGeom prst="rect">
            <a:avLst/>
          </a:prstGeom>
          <a:noFill/>
          <a:ln>
            <a:noFill/>
          </a:ln>
        </p:spPr>
      </p:pic>
      <p:sp>
        <p:nvSpPr>
          <p:cNvPr id="319" name="Google Shape;319;g120c7241914_1_79"/>
          <p:cNvSpPr txBox="1"/>
          <p:nvPr/>
        </p:nvSpPr>
        <p:spPr>
          <a:xfrm>
            <a:off x="9709750" y="1845250"/>
            <a:ext cx="24078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Min-Max scaler on numerical features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Top row: plot true label on PCAS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Bottom row: plot k-means clustering based on numerical features on PCA</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Since k-means is gobular, it is unable to capture the shape of the data, which is highly non-linear</a:t>
            </a:r>
            <a:endParaRPr/>
          </a:p>
        </p:txBody>
      </p:sp>
      <p:sp>
        <p:nvSpPr>
          <p:cNvPr id="6" name="Google Shape;327;g120c7241914_1_11">
            <a:extLst>
              <a:ext uri="{FF2B5EF4-FFF2-40B4-BE49-F238E27FC236}">
                <a16:creationId xmlns:a16="http://schemas.microsoft.com/office/drawing/2014/main" id="{BD39A0D4-F2BC-4CEC-B3E4-7172D699044F}"/>
              </a:ext>
            </a:extLst>
          </p:cNvPr>
          <p:cNvSpPr/>
          <p:nvPr/>
        </p:nvSpPr>
        <p:spPr>
          <a:xfrm>
            <a:off x="11003280" y="612648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rPr>
              <a:t>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120c7241914_1_11"/>
          <p:cNvSpPr/>
          <p:nvPr/>
        </p:nvSpPr>
        <p:spPr>
          <a:xfrm>
            <a:off x="6582375" y="5269305"/>
            <a:ext cx="5194200" cy="1238100"/>
          </a:xfrm>
          <a:prstGeom prst="roundRect">
            <a:avLst>
              <a:gd name="adj" fmla="val 16667"/>
            </a:avLst>
          </a:prstGeom>
          <a:solidFill>
            <a:srgbClr val="FFF2CC"/>
          </a:solid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Font typeface="Arial"/>
              <a:buNone/>
            </a:pPr>
            <a:r>
              <a:rPr lang="en-US" sz="1600" b="1" i="1">
                <a:solidFill>
                  <a:schemeClr val="dk1"/>
                </a:solidFill>
                <a:latin typeface="Microsoft Yahei"/>
                <a:ea typeface="Microsoft Yahei"/>
                <a:cs typeface="Microsoft Yahei"/>
                <a:sym typeface="Microsoft Yahei"/>
              </a:rPr>
              <a:t>Page Values </a:t>
            </a:r>
            <a:r>
              <a:rPr lang="en-US" sz="1600">
                <a:solidFill>
                  <a:schemeClr val="dk1"/>
                </a:solidFill>
                <a:latin typeface="Microsoft Yahei"/>
                <a:ea typeface="Microsoft Yahei"/>
                <a:cs typeface="Microsoft Yahei"/>
                <a:sym typeface="Microsoft Yahei"/>
              </a:rPr>
              <a:t>and </a:t>
            </a:r>
            <a:r>
              <a:rPr lang="en-US" sz="1600" b="1" i="1">
                <a:solidFill>
                  <a:schemeClr val="dk1"/>
                </a:solidFill>
                <a:latin typeface="Microsoft Yahei"/>
                <a:ea typeface="Microsoft Yahei"/>
                <a:cs typeface="Microsoft Yahei"/>
                <a:sym typeface="Microsoft Yahei"/>
              </a:rPr>
              <a:t>Exit Rates </a:t>
            </a:r>
            <a:r>
              <a:rPr lang="en-US" sz="1600">
                <a:solidFill>
                  <a:schemeClr val="dk1"/>
                </a:solidFill>
                <a:latin typeface="Microsoft Yahei"/>
                <a:ea typeface="Microsoft Yahei"/>
                <a:cs typeface="Microsoft Yahei"/>
                <a:sym typeface="Microsoft Yahei"/>
              </a:rPr>
              <a:t>are common important features across all 3 methods.</a:t>
            </a:r>
            <a:endParaRPr sz="1600">
              <a:solidFill>
                <a:schemeClr val="dk1"/>
              </a:solidFill>
              <a:latin typeface="Microsoft Yahei"/>
              <a:ea typeface="Microsoft Yahei"/>
              <a:cs typeface="Microsoft Yahei"/>
              <a:sym typeface="Microsoft Yahei"/>
            </a:endParaRPr>
          </a:p>
        </p:txBody>
      </p:sp>
      <p:pic>
        <p:nvPicPr>
          <p:cNvPr id="326" name="Google Shape;326;g120c7241914_1_11"/>
          <p:cNvPicPr preferRelativeResize="0"/>
          <p:nvPr/>
        </p:nvPicPr>
        <p:blipFill rotWithShape="1">
          <a:blip r:embed="rId3">
            <a:alphaModFix/>
          </a:blip>
          <a:srcRect l="14931" t="4519" r="17719" b="143"/>
          <a:stretch/>
        </p:blipFill>
        <p:spPr>
          <a:xfrm>
            <a:off x="0" y="0"/>
            <a:ext cx="6294118" cy="6857193"/>
          </a:xfrm>
          <a:prstGeom prst="rect">
            <a:avLst/>
          </a:prstGeom>
          <a:solidFill>
            <a:schemeClr val="lt1"/>
          </a:solidFill>
          <a:ln>
            <a:noFill/>
          </a:ln>
        </p:spPr>
      </p:pic>
      <p:sp>
        <p:nvSpPr>
          <p:cNvPr id="327" name="Google Shape;327;g120c7241914_1_11"/>
          <p:cNvSpPr/>
          <p:nvPr/>
        </p:nvSpPr>
        <p:spPr>
          <a:xfrm>
            <a:off x="11003280" y="612648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Arial"/>
                <a:ea typeface="Arial"/>
                <a:cs typeface="Arial"/>
                <a:sym typeface="Arial"/>
              </a:rPr>
              <a:t>07</a:t>
            </a:r>
            <a:endParaRPr sz="2800" dirty="0">
              <a:solidFill>
                <a:schemeClr val="lt1"/>
              </a:solidFill>
              <a:latin typeface="Arial"/>
              <a:ea typeface="Arial"/>
              <a:cs typeface="Arial"/>
              <a:sym typeface="Arial"/>
            </a:endParaRPr>
          </a:p>
        </p:txBody>
      </p:sp>
      <p:sp>
        <p:nvSpPr>
          <p:cNvPr id="328" name="Google Shape;328;g120c7241914_1_11"/>
          <p:cNvSpPr/>
          <p:nvPr/>
        </p:nvSpPr>
        <p:spPr>
          <a:xfrm>
            <a:off x="0" y="0"/>
            <a:ext cx="6294000" cy="6888600"/>
          </a:xfrm>
          <a:prstGeom prst="rect">
            <a:avLst/>
          </a:prstGeom>
          <a:solidFill>
            <a:srgbClr val="D5DBE5">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g120c7241914_1_11"/>
          <p:cNvSpPr txBox="1"/>
          <p:nvPr/>
        </p:nvSpPr>
        <p:spPr>
          <a:xfrm>
            <a:off x="638753" y="399152"/>
            <a:ext cx="5274900" cy="523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dk1"/>
                </a:solidFill>
                <a:latin typeface="Arimo"/>
                <a:ea typeface="Arimo"/>
                <a:cs typeface="Arimo"/>
                <a:sym typeface="Arimo"/>
              </a:rPr>
              <a:t>ML-based feature selection</a:t>
            </a:r>
            <a:endParaRPr/>
          </a:p>
        </p:txBody>
      </p:sp>
      <p:cxnSp>
        <p:nvCxnSpPr>
          <p:cNvPr id="330" name="Google Shape;330;g120c7241914_1_11"/>
          <p:cNvCxnSpPr/>
          <p:nvPr/>
        </p:nvCxnSpPr>
        <p:spPr>
          <a:xfrm flipH="1">
            <a:off x="576561" y="515981"/>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331" name="Google Shape;331;g120c7241914_1_11"/>
          <p:cNvSpPr txBox="1"/>
          <p:nvPr/>
        </p:nvSpPr>
        <p:spPr>
          <a:xfrm>
            <a:off x="6743242" y="123753"/>
            <a:ext cx="4884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CD00"/>
                </a:solidFill>
                <a:latin typeface="Microsoft Yahei"/>
                <a:ea typeface="Microsoft Yahei"/>
                <a:cs typeface="Microsoft Yahei"/>
                <a:sym typeface="Microsoft Yahei"/>
              </a:rPr>
              <a:t>Logistic regression (L1 penalization)</a:t>
            </a:r>
            <a:endParaRPr/>
          </a:p>
        </p:txBody>
      </p:sp>
      <p:sp>
        <p:nvSpPr>
          <p:cNvPr id="332" name="Google Shape;332;g120c7241914_1_11"/>
          <p:cNvSpPr txBox="1"/>
          <p:nvPr/>
        </p:nvSpPr>
        <p:spPr>
          <a:xfrm>
            <a:off x="6743242" y="477001"/>
            <a:ext cx="4872300" cy="831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dk1"/>
                </a:solidFill>
                <a:latin typeface="Microsoft Yahei"/>
                <a:ea typeface="Microsoft Yahei"/>
                <a:cs typeface="Microsoft Yahei"/>
                <a:sym typeface="Microsoft Yahei"/>
              </a:rPr>
              <a:t>L1 regularization makes coefficients of insignificant features go to zero. Pick the top 10 absolute coefficients.</a:t>
            </a:r>
            <a:endParaRPr sz="1600">
              <a:solidFill>
                <a:schemeClr val="dk1"/>
              </a:solidFill>
              <a:latin typeface="Microsoft Yahei"/>
              <a:ea typeface="Microsoft Yahei"/>
              <a:cs typeface="Microsoft Yahei"/>
              <a:sym typeface="Microsoft Yahei"/>
            </a:endParaRPr>
          </a:p>
        </p:txBody>
      </p:sp>
      <p:graphicFrame>
        <p:nvGraphicFramePr>
          <p:cNvPr id="333" name="Google Shape;333;g120c7241914_1_11"/>
          <p:cNvGraphicFramePr/>
          <p:nvPr/>
        </p:nvGraphicFramePr>
        <p:xfrm>
          <a:off x="19997" y="1422124"/>
          <a:ext cx="6228000" cy="4797820"/>
        </p:xfrm>
        <a:graphic>
          <a:graphicData uri="http://schemas.openxmlformats.org/drawingml/2006/table">
            <a:tbl>
              <a:tblPr>
                <a:noFill/>
                <a:tableStyleId>{182842A8-D8B3-42A2-9686-4E282B539CE3}</a:tableStyleId>
              </a:tblPr>
              <a:tblGrid>
                <a:gridCol w="1152000">
                  <a:extLst>
                    <a:ext uri="{9D8B030D-6E8A-4147-A177-3AD203B41FA5}">
                      <a16:colId xmlns:a16="http://schemas.microsoft.com/office/drawing/2014/main" val="20000"/>
                    </a:ext>
                  </a:extLst>
                </a:gridCol>
                <a:gridCol w="1692000">
                  <a:extLst>
                    <a:ext uri="{9D8B030D-6E8A-4147-A177-3AD203B41FA5}">
                      <a16:colId xmlns:a16="http://schemas.microsoft.com/office/drawing/2014/main" val="20001"/>
                    </a:ext>
                  </a:extLst>
                </a:gridCol>
                <a:gridCol w="1692000">
                  <a:extLst>
                    <a:ext uri="{9D8B030D-6E8A-4147-A177-3AD203B41FA5}">
                      <a16:colId xmlns:a16="http://schemas.microsoft.com/office/drawing/2014/main" val="20002"/>
                    </a:ext>
                  </a:extLst>
                </a:gridCol>
                <a:gridCol w="1692000">
                  <a:extLst>
                    <a:ext uri="{9D8B030D-6E8A-4147-A177-3AD203B41FA5}">
                      <a16:colId xmlns:a16="http://schemas.microsoft.com/office/drawing/2014/main" val="20003"/>
                    </a:ext>
                  </a:extLst>
                </a:gridCol>
              </a:tblGrid>
              <a:tr h="36000">
                <a:tc>
                  <a:txBody>
                    <a:bodyPr/>
                    <a:lstStyle/>
                    <a:p>
                      <a:pPr marL="0" marR="0" lvl="0" indent="0" algn="ctr" rtl="0">
                        <a:spcBef>
                          <a:spcPts val="0"/>
                        </a:spcBef>
                        <a:spcAft>
                          <a:spcPts val="0"/>
                        </a:spcAft>
                        <a:buNone/>
                      </a:pPr>
                      <a:r>
                        <a:rPr lang="en-US" sz="1800" b="1" i="1" u="none" strike="noStrike" cap="none">
                          <a:solidFill>
                            <a:srgbClr val="000000"/>
                          </a:solidFill>
                        </a:rPr>
                        <a:t>Ranking</a:t>
                      </a:r>
                      <a:endParaRPr sz="1800" b="1"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1">
                          <a:solidFill>
                            <a:srgbClr val="000000"/>
                          </a:solidFill>
                        </a:rPr>
                        <a:t>log-reg (L1)</a:t>
                      </a:r>
                      <a:endParaRPr sz="1800" b="1"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1">
                          <a:solidFill>
                            <a:srgbClr val="000000"/>
                          </a:solidFill>
                        </a:rPr>
                        <a:t>PCA</a:t>
                      </a:r>
                      <a:endParaRPr sz="1800" b="1"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1">
                          <a:solidFill>
                            <a:srgbClr val="000000"/>
                          </a:solidFill>
                        </a:rPr>
                        <a:t>Random forest</a:t>
                      </a:r>
                      <a:endParaRPr sz="1800" b="1"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1</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Month_Feb</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ProductRelated_Duration</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highlight>
                            <a:srgbClr val="FFFF00"/>
                          </a:highlight>
                        </a:rPr>
                        <a:t>PageValues</a:t>
                      </a:r>
                      <a:endParaRPr sz="1800" b="0" i="1" u="none" strike="noStrike" cap="none">
                        <a:solidFill>
                          <a:srgbClr val="000000"/>
                        </a:solidFill>
                        <a:highlight>
                          <a:srgbClr val="FFFF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2</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highlight>
                            <a:srgbClr val="FFFF00"/>
                          </a:highlight>
                        </a:rPr>
                        <a:t>PageValues</a:t>
                      </a:r>
                      <a:endParaRPr sz="1800" b="0" i="1" u="none" strike="noStrike" cap="none">
                        <a:solidFill>
                          <a:srgbClr val="000000"/>
                        </a:solidFill>
                        <a:highlight>
                          <a:srgbClr val="FFFF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ProductRelated</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ProductRelated_Duration</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3</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OperatingSystems_8</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Administrative</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highlight>
                            <a:srgbClr val="00FFFF"/>
                          </a:highlight>
                        </a:rPr>
                        <a:t>ExitRates</a:t>
                      </a:r>
                      <a:endParaRPr sz="1800" b="0" i="1" u="none" strike="noStrike" cap="none">
                        <a:solidFill>
                          <a:srgbClr val="000000"/>
                        </a:solidFill>
                        <a:highlight>
                          <a:srgbClr val="00FFFF"/>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4</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highlight>
                            <a:srgbClr val="00FFFF"/>
                          </a:highlight>
                        </a:rPr>
                        <a:t>ExitRates</a:t>
                      </a:r>
                      <a:endParaRPr sz="1800" b="0" i="1" u="none" strike="noStrike" cap="none">
                        <a:solidFill>
                          <a:srgbClr val="000000"/>
                        </a:solidFill>
                        <a:highlight>
                          <a:srgbClr val="00FFFF"/>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Informational</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ProductRelated</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5</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TrafficType_13</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highlight>
                            <a:srgbClr val="00FFFF"/>
                          </a:highlight>
                        </a:rPr>
                        <a:t>ExitRates</a:t>
                      </a:r>
                      <a:endParaRPr sz="1800" b="0" i="1" u="none" strike="noStrike" cap="none">
                        <a:solidFill>
                          <a:srgbClr val="000000"/>
                        </a:solidFill>
                        <a:highlight>
                          <a:srgbClr val="00FFFF"/>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Administrative_Duration</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6</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Month_Mar</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Administrative_Duration</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BounceRates</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13450">
                <a:tc>
                  <a:txBody>
                    <a:bodyPr/>
                    <a:lstStyle/>
                    <a:p>
                      <a:pPr marL="0" marR="0" lvl="0" indent="0" algn="ctr" rtl="0">
                        <a:spcBef>
                          <a:spcPts val="0"/>
                        </a:spcBef>
                        <a:spcAft>
                          <a:spcPts val="0"/>
                        </a:spcAft>
                        <a:buNone/>
                      </a:pPr>
                      <a:r>
                        <a:rPr lang="en-US" sz="1800" b="0" i="1" u="none" strike="noStrike" cap="none">
                          <a:solidFill>
                            <a:srgbClr val="000000"/>
                          </a:solidFill>
                        </a:rPr>
                        <a:t>7</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Month_Dec</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BounceRates</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Administrative</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8</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Browser_12</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Informational_Duration</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Informational_Duration</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9</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Month_May</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SpecialDay</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Month_Nov</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10</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Browser_3</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highlight>
                            <a:srgbClr val="FFFF00"/>
                          </a:highlight>
                        </a:rPr>
                        <a:t>PageValues</a:t>
                      </a:r>
                      <a:endParaRPr sz="1800" b="0" i="1" u="none" strike="noStrike" cap="none">
                        <a:solidFill>
                          <a:srgbClr val="000000"/>
                        </a:solidFill>
                        <a:highlight>
                          <a:srgbClr val="FFFF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i="1">
                          <a:solidFill>
                            <a:srgbClr val="000000"/>
                          </a:solidFill>
                        </a:rPr>
                        <a:t>Informational</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334" name="Google Shape;334;g120c7241914_1_11"/>
          <p:cNvSpPr txBox="1"/>
          <p:nvPr/>
        </p:nvSpPr>
        <p:spPr>
          <a:xfrm>
            <a:off x="675861" y="878686"/>
            <a:ext cx="52749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chemeClr val="dk1"/>
                </a:solidFill>
                <a:latin typeface="Arimo"/>
                <a:ea typeface="Arimo"/>
                <a:cs typeface="Arimo"/>
                <a:sym typeface="Arimo"/>
              </a:rPr>
              <a:t>Top-10-ranked features selected by 3 methods</a:t>
            </a:r>
            <a:endParaRPr/>
          </a:p>
        </p:txBody>
      </p:sp>
      <p:sp>
        <p:nvSpPr>
          <p:cNvPr id="335" name="Google Shape;335;g120c7241914_1_11"/>
          <p:cNvSpPr txBox="1"/>
          <p:nvPr/>
        </p:nvSpPr>
        <p:spPr>
          <a:xfrm>
            <a:off x="6743241" y="1309732"/>
            <a:ext cx="4884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CD00"/>
                </a:solidFill>
                <a:latin typeface="Microsoft Yahei"/>
                <a:ea typeface="Microsoft Yahei"/>
                <a:cs typeface="Microsoft Yahei"/>
                <a:sym typeface="Microsoft Yahei"/>
              </a:rPr>
              <a:t>PCA</a:t>
            </a:r>
            <a:endParaRPr/>
          </a:p>
        </p:txBody>
      </p:sp>
      <p:sp>
        <p:nvSpPr>
          <p:cNvPr id="336" name="Google Shape;336;g120c7241914_1_11"/>
          <p:cNvSpPr txBox="1"/>
          <p:nvPr/>
        </p:nvSpPr>
        <p:spPr>
          <a:xfrm>
            <a:off x="6749541" y="1651125"/>
            <a:ext cx="4872300" cy="1569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dk1"/>
                </a:solidFill>
                <a:latin typeface="Microsoft Yahei"/>
                <a:ea typeface="Microsoft Yahei"/>
                <a:cs typeface="Microsoft Yahei"/>
                <a:sym typeface="Microsoft Yahei"/>
              </a:rPr>
              <a:t>Dimensionality reduction to pick top 3 vectors (PCA1, PCA2, PCA3) which are linear combination of all features which result in highest variance in data. Feature importance based on weighted variance. #7 and #9 are from PCA2 and PCA3.</a:t>
            </a:r>
            <a:endParaRPr sz="1600">
              <a:solidFill>
                <a:schemeClr val="dk1"/>
              </a:solidFill>
              <a:latin typeface="Microsoft Yahei"/>
              <a:ea typeface="Microsoft Yahei"/>
              <a:cs typeface="Microsoft Yahei"/>
              <a:sym typeface="Microsoft Yahei"/>
            </a:endParaRPr>
          </a:p>
        </p:txBody>
      </p:sp>
      <p:sp>
        <p:nvSpPr>
          <p:cNvPr id="337" name="Google Shape;337;g120c7241914_1_11"/>
          <p:cNvSpPr txBox="1"/>
          <p:nvPr/>
        </p:nvSpPr>
        <p:spPr>
          <a:xfrm>
            <a:off x="6736942" y="3429012"/>
            <a:ext cx="4884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CD00"/>
                </a:solidFill>
                <a:latin typeface="Microsoft Yahei"/>
                <a:ea typeface="Microsoft Yahei"/>
                <a:cs typeface="Microsoft Yahei"/>
                <a:sym typeface="Microsoft Yahei"/>
              </a:rPr>
              <a:t>Random forest </a:t>
            </a:r>
            <a:endParaRPr sz="2000" b="1">
              <a:solidFill>
                <a:srgbClr val="FFCD00"/>
              </a:solidFill>
              <a:latin typeface="Microsoft Yahei"/>
              <a:ea typeface="Microsoft Yahei"/>
              <a:cs typeface="Microsoft Yahei"/>
              <a:sym typeface="Microsoft Yahei"/>
            </a:endParaRPr>
          </a:p>
        </p:txBody>
      </p:sp>
      <p:sp>
        <p:nvSpPr>
          <p:cNvPr id="338" name="Google Shape;338;g120c7241914_1_11"/>
          <p:cNvSpPr txBox="1"/>
          <p:nvPr/>
        </p:nvSpPr>
        <p:spPr>
          <a:xfrm>
            <a:off x="6743242" y="3775261"/>
            <a:ext cx="4872300" cy="1569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dk1"/>
                </a:solidFill>
                <a:latin typeface="Microsoft Yahei"/>
                <a:ea typeface="Microsoft Yahei"/>
                <a:cs typeface="Microsoft Yahei"/>
                <a:sym typeface="Microsoft Yahei"/>
              </a:rPr>
              <a:t>Random forest is an ensemble of decision tree which selects random feature for each decision split. The importance of a feature can be uncovered by measuring the mean decrease of impurity at each split of the tree associated with that feature.</a:t>
            </a:r>
            <a:endParaRPr sz="1600">
              <a:solidFill>
                <a:schemeClr val="dk1"/>
              </a:solidFill>
              <a:latin typeface="Microsoft Yahei"/>
              <a:ea typeface="Microsoft Yahei"/>
              <a:cs typeface="Microsoft Yahei"/>
              <a:sym typeface="Microsoft Yahe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2066946efb_0_172"/>
          <p:cNvSpPr/>
          <p:nvPr/>
        </p:nvSpPr>
        <p:spPr>
          <a:xfrm>
            <a:off x="6582387" y="3953609"/>
            <a:ext cx="5194200" cy="2553900"/>
          </a:xfrm>
          <a:prstGeom prst="roundRect">
            <a:avLst>
              <a:gd name="adj" fmla="val 16667"/>
            </a:avLst>
          </a:prstGeom>
          <a:solidFill>
            <a:srgbClr val="FFF2CC"/>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b="1" i="1" dirty="0">
                <a:solidFill>
                  <a:schemeClr val="dk1"/>
                </a:solidFill>
                <a:latin typeface="Microsoft Yahei"/>
                <a:ea typeface="Microsoft Yahei"/>
                <a:cs typeface="Microsoft Yahei"/>
                <a:sym typeface="Microsoft Yahei"/>
              </a:rPr>
              <a:t>Page Values </a:t>
            </a:r>
            <a:r>
              <a:rPr lang="en-US" sz="1600" dirty="0">
                <a:solidFill>
                  <a:schemeClr val="dk1"/>
                </a:solidFill>
                <a:latin typeface="Microsoft Yahei"/>
                <a:ea typeface="Microsoft Yahei"/>
                <a:cs typeface="Microsoft Yahei"/>
                <a:sym typeface="Microsoft Yahei"/>
              </a:rPr>
              <a:t>and </a:t>
            </a:r>
            <a:r>
              <a:rPr lang="en-US" sz="1600" b="1" i="1" dirty="0">
                <a:solidFill>
                  <a:schemeClr val="dk1"/>
                </a:solidFill>
                <a:latin typeface="Microsoft Yahei"/>
                <a:ea typeface="Microsoft Yahei"/>
                <a:cs typeface="Microsoft Yahei"/>
                <a:sym typeface="Microsoft Yahei"/>
              </a:rPr>
              <a:t>Exit Rates </a:t>
            </a:r>
            <a:r>
              <a:rPr lang="en-US" sz="1600" dirty="0">
                <a:solidFill>
                  <a:schemeClr val="dk1"/>
                </a:solidFill>
                <a:latin typeface="Microsoft Yahei"/>
                <a:ea typeface="Microsoft Yahei"/>
                <a:cs typeface="Microsoft Yahei"/>
                <a:sym typeface="Microsoft Yahei"/>
              </a:rPr>
              <a:t>are selected in the top 3 places by all filters and carries discriminative information about the intent of visitor.</a:t>
            </a:r>
            <a:endParaRPr dirty="0"/>
          </a:p>
          <a:p>
            <a:pPr marL="0" marR="0" lvl="0" indent="0" algn="just" rtl="0">
              <a:spcBef>
                <a:spcPts val="0"/>
              </a:spcBef>
              <a:spcAft>
                <a:spcPts val="0"/>
              </a:spcAft>
              <a:buNone/>
            </a:pPr>
            <a:r>
              <a:rPr lang="en-US" sz="1600" b="1" i="1" dirty="0">
                <a:solidFill>
                  <a:schemeClr val="dk1"/>
                </a:solidFill>
                <a:latin typeface="Microsoft Yahei"/>
                <a:ea typeface="Microsoft Yahei"/>
                <a:cs typeface="Microsoft Yahei"/>
                <a:sym typeface="Microsoft Yahei"/>
              </a:rPr>
              <a:t>Bounce Rates </a:t>
            </a:r>
            <a:r>
              <a:rPr lang="en-US" sz="1600" dirty="0">
                <a:solidFill>
                  <a:schemeClr val="dk1"/>
                </a:solidFill>
                <a:latin typeface="Microsoft Yahei"/>
                <a:ea typeface="Microsoft Yahei"/>
                <a:cs typeface="Microsoft Yahei"/>
                <a:sym typeface="Microsoft Yahei"/>
              </a:rPr>
              <a:t>is also highly correlated with the class variable. However, since </a:t>
            </a:r>
            <a:r>
              <a:rPr lang="en-US" sz="1600" b="1" i="1" dirty="0">
                <a:solidFill>
                  <a:schemeClr val="dk1"/>
                </a:solidFill>
                <a:latin typeface="Microsoft Yahei"/>
                <a:ea typeface="Microsoft Yahei"/>
                <a:cs typeface="Microsoft Yahei"/>
                <a:sym typeface="Microsoft Yahei"/>
              </a:rPr>
              <a:t>Bounce Rate </a:t>
            </a:r>
            <a:r>
              <a:rPr lang="en-US" sz="1600" dirty="0">
                <a:solidFill>
                  <a:schemeClr val="dk1"/>
                </a:solidFill>
                <a:latin typeface="Microsoft Yahei"/>
                <a:ea typeface="Microsoft Yahei"/>
                <a:cs typeface="Microsoft Yahei"/>
                <a:sym typeface="Microsoft Yahei"/>
              </a:rPr>
              <a:t>is also highly correlated with </a:t>
            </a:r>
            <a:r>
              <a:rPr lang="en-US" sz="1600" b="1" i="1" dirty="0">
                <a:solidFill>
                  <a:schemeClr val="dk1"/>
                </a:solidFill>
                <a:latin typeface="Microsoft Yahei"/>
                <a:ea typeface="Microsoft Yahei"/>
                <a:cs typeface="Microsoft Yahei"/>
                <a:sym typeface="Microsoft Yahei"/>
              </a:rPr>
              <a:t>Exit Rate </a:t>
            </a:r>
            <a:r>
              <a:rPr lang="en-US" sz="1600" dirty="0">
                <a:solidFill>
                  <a:schemeClr val="dk1"/>
                </a:solidFill>
                <a:latin typeface="Microsoft Yahei"/>
                <a:ea typeface="Microsoft Yahei"/>
                <a:cs typeface="Microsoft Yahei"/>
                <a:sym typeface="Microsoft Yahei"/>
              </a:rPr>
              <a:t>and so contains redundant information, </a:t>
            </a:r>
            <a:r>
              <a:rPr lang="en-US" sz="1600" dirty="0" err="1">
                <a:solidFill>
                  <a:schemeClr val="dk1"/>
                </a:solidFill>
                <a:latin typeface="Microsoft Yahei"/>
                <a:ea typeface="Microsoft Yahei"/>
                <a:cs typeface="Microsoft Yahei"/>
                <a:sym typeface="Microsoft Yahei"/>
              </a:rPr>
              <a:t>mRMR</a:t>
            </a:r>
            <a:r>
              <a:rPr lang="en-US" sz="1600" dirty="0">
                <a:solidFill>
                  <a:schemeClr val="dk1"/>
                </a:solidFill>
                <a:latin typeface="Microsoft Yahei"/>
                <a:ea typeface="Microsoft Yahei"/>
                <a:cs typeface="Microsoft Yahei"/>
                <a:sym typeface="Microsoft Yahei"/>
              </a:rPr>
              <a:t> chooses it in the 9th order.</a:t>
            </a:r>
            <a:endParaRPr sz="1600" dirty="0">
              <a:solidFill>
                <a:schemeClr val="dk1"/>
              </a:solidFill>
              <a:latin typeface="Microsoft Yahei"/>
              <a:ea typeface="Microsoft Yahei"/>
              <a:cs typeface="Microsoft Yahei"/>
              <a:sym typeface="Microsoft Yahei"/>
            </a:endParaRPr>
          </a:p>
        </p:txBody>
      </p:sp>
      <p:pic>
        <p:nvPicPr>
          <p:cNvPr id="345" name="Google Shape;345;g12066946efb_0_172"/>
          <p:cNvPicPr preferRelativeResize="0"/>
          <p:nvPr/>
        </p:nvPicPr>
        <p:blipFill rotWithShape="1">
          <a:blip r:embed="rId3">
            <a:alphaModFix/>
          </a:blip>
          <a:srcRect l="14931" t="4519" r="17719" b="143"/>
          <a:stretch/>
        </p:blipFill>
        <p:spPr>
          <a:xfrm>
            <a:off x="0" y="0"/>
            <a:ext cx="6294118" cy="6857193"/>
          </a:xfrm>
          <a:prstGeom prst="rect">
            <a:avLst/>
          </a:prstGeom>
          <a:solidFill>
            <a:schemeClr val="lt1"/>
          </a:solidFill>
          <a:ln>
            <a:noFill/>
          </a:ln>
        </p:spPr>
      </p:pic>
      <p:sp>
        <p:nvSpPr>
          <p:cNvPr id="346" name="Google Shape;346;g12066946efb_0_172"/>
          <p:cNvSpPr/>
          <p:nvPr/>
        </p:nvSpPr>
        <p:spPr>
          <a:xfrm>
            <a:off x="11003280" y="6126480"/>
            <a:ext cx="624900" cy="746700"/>
          </a:xfrm>
          <a:prstGeom prst="rect">
            <a:avLst/>
          </a:prstGeom>
          <a:solidFill>
            <a:srgbClr val="FFC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rPr>
              <a:t>08</a:t>
            </a:r>
            <a:endParaRPr sz="2800" dirty="0">
              <a:solidFill>
                <a:schemeClr val="lt1"/>
              </a:solidFill>
              <a:latin typeface="Arial"/>
              <a:ea typeface="Arial"/>
              <a:cs typeface="Arial"/>
              <a:sym typeface="Arial"/>
            </a:endParaRPr>
          </a:p>
        </p:txBody>
      </p:sp>
      <p:sp>
        <p:nvSpPr>
          <p:cNvPr id="347" name="Google Shape;347;g12066946efb_0_172"/>
          <p:cNvSpPr/>
          <p:nvPr/>
        </p:nvSpPr>
        <p:spPr>
          <a:xfrm>
            <a:off x="0" y="0"/>
            <a:ext cx="6294000" cy="6888600"/>
          </a:xfrm>
          <a:prstGeom prst="rect">
            <a:avLst/>
          </a:prstGeom>
          <a:solidFill>
            <a:srgbClr val="D5DBE5">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 name="Google Shape;348;g12066946efb_0_172"/>
          <p:cNvSpPr txBox="1"/>
          <p:nvPr/>
        </p:nvSpPr>
        <p:spPr>
          <a:xfrm>
            <a:off x="638753" y="399152"/>
            <a:ext cx="5274900" cy="523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dk1"/>
                </a:solidFill>
                <a:latin typeface="Arimo"/>
                <a:ea typeface="Arimo"/>
                <a:cs typeface="Arimo"/>
                <a:sym typeface="Arimo"/>
              </a:rPr>
              <a:t>Filter-based feature selection</a:t>
            </a:r>
            <a:endParaRPr/>
          </a:p>
        </p:txBody>
      </p:sp>
      <p:cxnSp>
        <p:nvCxnSpPr>
          <p:cNvPr id="349" name="Google Shape;349;g12066946efb_0_172"/>
          <p:cNvCxnSpPr/>
          <p:nvPr/>
        </p:nvCxnSpPr>
        <p:spPr>
          <a:xfrm flipH="1">
            <a:off x="576561" y="515981"/>
            <a:ext cx="99300" cy="258300"/>
          </a:xfrm>
          <a:prstGeom prst="straightConnector1">
            <a:avLst/>
          </a:prstGeom>
          <a:noFill/>
          <a:ln w="34925" cap="flat" cmpd="sng">
            <a:solidFill>
              <a:srgbClr val="FFCD00"/>
            </a:solidFill>
            <a:prstDash val="solid"/>
            <a:miter lim="800000"/>
            <a:headEnd type="none" w="sm" len="sm"/>
            <a:tailEnd type="none" w="sm" len="sm"/>
          </a:ln>
        </p:spPr>
      </p:cxnSp>
      <p:sp>
        <p:nvSpPr>
          <p:cNvPr id="350" name="Google Shape;350;g12066946efb_0_172"/>
          <p:cNvSpPr txBox="1"/>
          <p:nvPr/>
        </p:nvSpPr>
        <p:spPr>
          <a:xfrm>
            <a:off x="6743242" y="123753"/>
            <a:ext cx="4884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CD00"/>
                </a:solidFill>
                <a:latin typeface="Microsoft Yahei"/>
                <a:ea typeface="Microsoft Yahei"/>
                <a:cs typeface="Microsoft Yahei"/>
                <a:sym typeface="Microsoft Yahei"/>
              </a:rPr>
              <a:t>Correlation</a:t>
            </a:r>
            <a:endParaRPr/>
          </a:p>
        </p:txBody>
      </p:sp>
      <p:sp>
        <p:nvSpPr>
          <p:cNvPr id="351" name="Google Shape;351;g12066946efb_0_172"/>
          <p:cNvSpPr txBox="1"/>
          <p:nvPr/>
        </p:nvSpPr>
        <p:spPr>
          <a:xfrm>
            <a:off x="6743242" y="477001"/>
            <a:ext cx="4872300" cy="585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dk1"/>
                </a:solidFill>
                <a:latin typeface="Microsoft Yahei"/>
                <a:ea typeface="Microsoft Yahei"/>
                <a:cs typeface="Microsoft Yahei"/>
                <a:sym typeface="Microsoft Yahei"/>
              </a:rPr>
              <a:t>Choose features with the highest correlation coefficient with target variable (Revenue).</a:t>
            </a:r>
            <a:endParaRPr sz="1600">
              <a:solidFill>
                <a:schemeClr val="dk1"/>
              </a:solidFill>
              <a:latin typeface="Microsoft Yahei"/>
              <a:ea typeface="Microsoft Yahei"/>
              <a:cs typeface="Microsoft Yahei"/>
              <a:sym typeface="Microsoft Yahei"/>
            </a:endParaRPr>
          </a:p>
        </p:txBody>
      </p:sp>
      <p:graphicFrame>
        <p:nvGraphicFramePr>
          <p:cNvPr id="352" name="Google Shape;352;g12066946efb_0_172"/>
          <p:cNvGraphicFramePr/>
          <p:nvPr/>
        </p:nvGraphicFramePr>
        <p:xfrm>
          <a:off x="19997" y="1422124"/>
          <a:ext cx="6228000" cy="5042535"/>
        </p:xfrm>
        <a:graphic>
          <a:graphicData uri="http://schemas.openxmlformats.org/drawingml/2006/table">
            <a:tbl>
              <a:tblPr>
                <a:noFill/>
                <a:tableStyleId>{182842A8-D8B3-42A2-9686-4E282B539CE3}</a:tableStyleId>
              </a:tblPr>
              <a:tblGrid>
                <a:gridCol w="1152000">
                  <a:extLst>
                    <a:ext uri="{9D8B030D-6E8A-4147-A177-3AD203B41FA5}">
                      <a16:colId xmlns:a16="http://schemas.microsoft.com/office/drawing/2014/main" val="20000"/>
                    </a:ext>
                  </a:extLst>
                </a:gridCol>
                <a:gridCol w="1692000">
                  <a:extLst>
                    <a:ext uri="{9D8B030D-6E8A-4147-A177-3AD203B41FA5}">
                      <a16:colId xmlns:a16="http://schemas.microsoft.com/office/drawing/2014/main" val="20001"/>
                    </a:ext>
                  </a:extLst>
                </a:gridCol>
                <a:gridCol w="1692000">
                  <a:extLst>
                    <a:ext uri="{9D8B030D-6E8A-4147-A177-3AD203B41FA5}">
                      <a16:colId xmlns:a16="http://schemas.microsoft.com/office/drawing/2014/main" val="20002"/>
                    </a:ext>
                  </a:extLst>
                </a:gridCol>
                <a:gridCol w="1692000">
                  <a:extLst>
                    <a:ext uri="{9D8B030D-6E8A-4147-A177-3AD203B41FA5}">
                      <a16:colId xmlns:a16="http://schemas.microsoft.com/office/drawing/2014/main" val="20003"/>
                    </a:ext>
                  </a:extLst>
                </a:gridCol>
              </a:tblGrid>
              <a:tr h="36000">
                <a:tc>
                  <a:txBody>
                    <a:bodyPr/>
                    <a:lstStyle/>
                    <a:p>
                      <a:pPr marL="0" marR="0" lvl="0" indent="0" algn="ctr" rtl="0">
                        <a:spcBef>
                          <a:spcPts val="0"/>
                        </a:spcBef>
                        <a:spcAft>
                          <a:spcPts val="0"/>
                        </a:spcAft>
                        <a:buNone/>
                      </a:pPr>
                      <a:r>
                        <a:rPr lang="en-US" sz="1800" b="1" i="1" u="none" strike="noStrike" cap="none">
                          <a:solidFill>
                            <a:srgbClr val="000000"/>
                          </a:solidFill>
                        </a:rPr>
                        <a:t>Ranking</a:t>
                      </a:r>
                      <a:endParaRPr sz="1800" b="1"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1" u="none" strike="noStrike" cap="none">
                          <a:solidFill>
                            <a:srgbClr val="000000"/>
                          </a:solidFill>
                        </a:rPr>
                        <a:t>Correlation</a:t>
                      </a:r>
                      <a:endParaRPr sz="1800" b="1"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1" u="none" strike="noStrike" cap="none">
                          <a:solidFill>
                            <a:srgbClr val="000000"/>
                          </a:solidFill>
                        </a:rPr>
                        <a:t>Mutual Information</a:t>
                      </a:r>
                      <a:endParaRPr sz="1800" b="1"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1" u="none" strike="noStrike" cap="none">
                          <a:solidFill>
                            <a:srgbClr val="000000"/>
                          </a:solidFill>
                        </a:rPr>
                        <a:t>mRMR</a:t>
                      </a:r>
                      <a:endParaRPr sz="1800" b="1"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1</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FFFF00"/>
                          </a:highlight>
                        </a:rPr>
                        <a:t>PageValues</a:t>
                      </a:r>
                      <a:endParaRPr sz="1800" b="0" i="1" u="none" strike="noStrike" cap="none">
                        <a:solidFill>
                          <a:srgbClr val="000000"/>
                        </a:solidFill>
                        <a:highlight>
                          <a:srgbClr val="FFFF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FFFF00"/>
                          </a:highlight>
                        </a:rPr>
                        <a:t>PageValues</a:t>
                      </a:r>
                      <a:endParaRPr sz="1800" b="0" i="1" u="none" strike="noStrike" cap="none">
                        <a:solidFill>
                          <a:srgbClr val="000000"/>
                        </a:solidFill>
                        <a:highlight>
                          <a:srgbClr val="FFFF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FFFF00"/>
                          </a:highlight>
                        </a:rPr>
                        <a:t>PageValues</a:t>
                      </a:r>
                      <a:endParaRPr sz="1800" b="0" i="1" u="none" strike="noStrike" cap="none">
                        <a:solidFill>
                          <a:srgbClr val="000000"/>
                        </a:solidFill>
                        <a:highlight>
                          <a:srgbClr val="FFFF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2</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00FF00"/>
                          </a:highlight>
                        </a:rPr>
                        <a:t>ExitRates</a:t>
                      </a:r>
                      <a:endParaRPr sz="1800" b="0" i="1" u="none" strike="noStrike" cap="none">
                        <a:solidFill>
                          <a:srgbClr val="000000"/>
                        </a:solidFill>
                        <a:highlight>
                          <a:srgbClr val="00FF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00FF00"/>
                          </a:highlight>
                        </a:rPr>
                        <a:t>ExitRates</a:t>
                      </a:r>
                      <a:endParaRPr sz="1800" b="0" i="1" u="none" strike="noStrike" cap="none">
                        <a:solidFill>
                          <a:srgbClr val="000000"/>
                        </a:solidFill>
                        <a:highlight>
                          <a:srgbClr val="00FF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FF00FF"/>
                          </a:highlight>
                        </a:rPr>
                        <a:t>Month_Nov</a:t>
                      </a:r>
                      <a:endParaRPr sz="1800" b="0" i="1" u="none" strike="noStrike" cap="none">
                        <a:solidFill>
                          <a:srgbClr val="000000"/>
                        </a:solidFill>
                        <a:highlight>
                          <a:srgbClr val="FF00FF"/>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3</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FF00FF"/>
                          </a:highlight>
                        </a:rPr>
                        <a:t>Month_Nov</a:t>
                      </a:r>
                      <a:endParaRPr sz="1800" b="0" i="1" u="none" strike="noStrike" cap="none">
                        <a:solidFill>
                          <a:srgbClr val="000000"/>
                        </a:solidFill>
                        <a:highlight>
                          <a:srgbClr val="FF00FF"/>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FF0000"/>
                          </a:highlight>
                        </a:rPr>
                        <a:t>ProductRelated_Duration</a:t>
                      </a:r>
                      <a:endParaRPr sz="1800" b="0" i="1" u="none" strike="noStrike" cap="none">
                        <a:solidFill>
                          <a:srgbClr val="000000"/>
                        </a:solidFill>
                        <a:highlight>
                          <a:srgbClr val="FF00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00FF00"/>
                          </a:highlight>
                        </a:rPr>
                        <a:t>ExitRates</a:t>
                      </a:r>
                      <a:endParaRPr sz="1800" b="0" i="1" u="none" strike="noStrike" cap="none">
                        <a:solidFill>
                          <a:srgbClr val="000000"/>
                        </a:solidFill>
                        <a:highlight>
                          <a:srgbClr val="00FF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4</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00FFFF"/>
                          </a:highlight>
                        </a:rPr>
                        <a:t>BounceRates</a:t>
                      </a:r>
                      <a:endParaRPr sz="1800" b="0" i="1" u="none" strike="noStrike" cap="none">
                        <a:solidFill>
                          <a:srgbClr val="000000"/>
                        </a:solidFill>
                        <a:highlight>
                          <a:srgbClr val="00FFFF"/>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808000"/>
                          </a:highlight>
                        </a:rPr>
                        <a:t>ProductRelated</a:t>
                      </a:r>
                      <a:endParaRPr sz="1800" b="0" i="1" u="none" strike="noStrike" cap="none">
                        <a:solidFill>
                          <a:srgbClr val="000000"/>
                        </a:solidFill>
                        <a:highlight>
                          <a:srgbClr val="8080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FF0000"/>
                          </a:highlight>
                        </a:rPr>
                        <a:t>ProductRelated_Duration</a:t>
                      </a:r>
                      <a:endParaRPr sz="1800" b="0" i="1" u="none" strike="noStrike" cap="none">
                        <a:solidFill>
                          <a:srgbClr val="000000"/>
                        </a:solidFill>
                        <a:highlight>
                          <a:srgbClr val="FF00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5</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FF0000"/>
                          </a:highlight>
                        </a:rPr>
                        <a:t>ProductRelated_Duration</a:t>
                      </a:r>
                      <a:endParaRPr sz="1800" b="0" i="1" u="none" strike="noStrike" cap="none">
                        <a:solidFill>
                          <a:srgbClr val="000000"/>
                        </a:solidFill>
                        <a:highlight>
                          <a:srgbClr val="FF00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00FFFF"/>
                          </a:highlight>
                        </a:rPr>
                        <a:t>BounceRates</a:t>
                      </a:r>
                      <a:endParaRPr sz="1800" b="0" i="1" u="none" strike="noStrike" cap="none">
                        <a:solidFill>
                          <a:srgbClr val="000000"/>
                        </a:solidFill>
                        <a:highlight>
                          <a:srgbClr val="00FFFF"/>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rPr>
                        <a:t>OperatingSystems_3</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6</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808000"/>
                          </a:highlight>
                        </a:rPr>
                        <a:t>ProductRelated</a:t>
                      </a:r>
                      <a:endParaRPr sz="1800" b="0" i="1" u="none" strike="noStrike" cap="none">
                        <a:solidFill>
                          <a:srgbClr val="000000"/>
                        </a:solidFill>
                        <a:highlight>
                          <a:srgbClr val="8080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rPr>
                        <a:t>Administrative_Duration</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rPr>
                        <a:t>VisitorType_New_Visitor</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7</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008080"/>
                          </a:highlight>
                        </a:rPr>
                        <a:t>Administrative</a:t>
                      </a:r>
                      <a:endParaRPr sz="1800" b="0" i="1" u="none" strike="noStrike" cap="none">
                        <a:solidFill>
                          <a:srgbClr val="000000"/>
                        </a:solidFill>
                        <a:highlight>
                          <a:srgbClr val="00808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008080"/>
                          </a:highlight>
                        </a:rPr>
                        <a:t>Administrative</a:t>
                      </a:r>
                      <a:endParaRPr sz="1800" b="0" i="1" u="none" strike="noStrike" cap="none">
                        <a:solidFill>
                          <a:srgbClr val="000000"/>
                        </a:solidFill>
                        <a:highlight>
                          <a:srgbClr val="00808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008080"/>
                          </a:highlight>
                        </a:rPr>
                        <a:t>Administrative</a:t>
                      </a:r>
                      <a:endParaRPr sz="1800" b="0" i="1" u="none" strike="noStrike" cap="none">
                        <a:solidFill>
                          <a:srgbClr val="000000"/>
                        </a:solidFill>
                        <a:highlight>
                          <a:srgbClr val="00808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8</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rPr>
                        <a:t>VisitorType_New_Visitor</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rPr>
                        <a:t>VisitorType_Returning_Visitor</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rPr>
                        <a:t>SpecialDay</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9</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rPr>
                        <a:t>VisitorType_Returning_Visitor</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rPr>
                        <a:t>TrafficType_2</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00FFFF"/>
                          </a:highlight>
                        </a:rPr>
                        <a:t>BounceRates</a:t>
                      </a:r>
                      <a:endParaRPr sz="1800" b="0" i="1" u="none" strike="noStrike" cap="none">
                        <a:solidFill>
                          <a:srgbClr val="000000"/>
                        </a:solidFill>
                        <a:highlight>
                          <a:srgbClr val="00FFFF"/>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36000">
                <a:tc>
                  <a:txBody>
                    <a:bodyPr/>
                    <a:lstStyle/>
                    <a:p>
                      <a:pPr marL="0" marR="0" lvl="0" indent="0" algn="ctr" rtl="0">
                        <a:spcBef>
                          <a:spcPts val="0"/>
                        </a:spcBef>
                        <a:spcAft>
                          <a:spcPts val="0"/>
                        </a:spcAft>
                        <a:buNone/>
                      </a:pPr>
                      <a:r>
                        <a:rPr lang="en-US" sz="1800" b="0" i="1" u="none" strike="noStrike" cap="none">
                          <a:solidFill>
                            <a:srgbClr val="000000"/>
                          </a:solidFill>
                        </a:rPr>
                        <a:t>10</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rPr>
                        <a:t>TrafficType_2</a:t>
                      </a:r>
                      <a:endParaRPr sz="1800" b="0" i="1"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FF00FF"/>
                          </a:highlight>
                        </a:rPr>
                        <a:t>Month_Nov</a:t>
                      </a:r>
                      <a:endParaRPr sz="1800" b="0" i="1" u="none" strike="noStrike" cap="none">
                        <a:solidFill>
                          <a:srgbClr val="000000"/>
                        </a:solidFill>
                        <a:highlight>
                          <a:srgbClr val="FF00FF"/>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cap="none">
                          <a:solidFill>
                            <a:srgbClr val="000000"/>
                          </a:solidFill>
                          <a:highlight>
                            <a:srgbClr val="808000"/>
                          </a:highlight>
                        </a:rPr>
                        <a:t>ProductRelated</a:t>
                      </a:r>
                      <a:endParaRPr sz="1800" b="0" i="1" u="none" strike="noStrike" cap="none">
                        <a:solidFill>
                          <a:srgbClr val="000000"/>
                        </a:solidFill>
                        <a:highlight>
                          <a:srgbClr val="808000"/>
                        </a:highlight>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353" name="Google Shape;353;g12066946efb_0_172"/>
          <p:cNvSpPr txBox="1"/>
          <p:nvPr/>
        </p:nvSpPr>
        <p:spPr>
          <a:xfrm>
            <a:off x="675861" y="878686"/>
            <a:ext cx="52749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chemeClr val="dk1"/>
                </a:solidFill>
                <a:latin typeface="Arimo"/>
                <a:ea typeface="Arimo"/>
                <a:cs typeface="Arimo"/>
                <a:sym typeface="Arimo"/>
              </a:rPr>
              <a:t>Top-10-ranked features selected by 3 methods</a:t>
            </a:r>
            <a:endParaRPr/>
          </a:p>
        </p:txBody>
      </p:sp>
      <p:sp>
        <p:nvSpPr>
          <p:cNvPr id="354" name="Google Shape;354;g12066946efb_0_172"/>
          <p:cNvSpPr txBox="1"/>
          <p:nvPr/>
        </p:nvSpPr>
        <p:spPr>
          <a:xfrm>
            <a:off x="6730716" y="1069882"/>
            <a:ext cx="4884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CD00"/>
                </a:solidFill>
                <a:latin typeface="Microsoft Yahei"/>
                <a:ea typeface="Microsoft Yahei"/>
                <a:cs typeface="Microsoft Yahei"/>
                <a:sym typeface="Microsoft Yahei"/>
              </a:rPr>
              <a:t>Mutual Information</a:t>
            </a:r>
            <a:endParaRPr/>
          </a:p>
        </p:txBody>
      </p:sp>
      <p:sp>
        <p:nvSpPr>
          <p:cNvPr id="355" name="Google Shape;355;g12066946efb_0_172"/>
          <p:cNvSpPr txBox="1"/>
          <p:nvPr/>
        </p:nvSpPr>
        <p:spPr>
          <a:xfrm>
            <a:off x="6730716" y="1410375"/>
            <a:ext cx="4872300" cy="1077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dk1"/>
                </a:solidFill>
                <a:latin typeface="Microsoft Yahei"/>
                <a:ea typeface="Microsoft Yahei"/>
                <a:cs typeface="Microsoft Yahei"/>
                <a:sym typeface="Microsoft Yahei"/>
              </a:rPr>
              <a:t>MI is a measure of mutual dependence of the two variables. While correlation coefficient can only capture linear relations, MI can also capture nonlinear relations.</a:t>
            </a:r>
            <a:endParaRPr sz="1600">
              <a:solidFill>
                <a:schemeClr val="dk1"/>
              </a:solidFill>
              <a:latin typeface="Microsoft Yahei"/>
              <a:ea typeface="Microsoft Yahei"/>
              <a:cs typeface="Microsoft Yahei"/>
              <a:sym typeface="Microsoft Yahei"/>
            </a:endParaRPr>
          </a:p>
        </p:txBody>
      </p:sp>
      <p:sp>
        <p:nvSpPr>
          <p:cNvPr id="356" name="Google Shape;356;g12066946efb_0_172"/>
          <p:cNvSpPr txBox="1"/>
          <p:nvPr/>
        </p:nvSpPr>
        <p:spPr>
          <a:xfrm>
            <a:off x="6743242" y="2495699"/>
            <a:ext cx="4884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CD00"/>
                </a:solidFill>
                <a:latin typeface="Microsoft Yahei"/>
                <a:ea typeface="Microsoft Yahei"/>
                <a:cs typeface="Microsoft Yahei"/>
                <a:sym typeface="Microsoft Yahei"/>
              </a:rPr>
              <a:t>mRMR</a:t>
            </a:r>
            <a:endParaRPr sz="2000" b="1">
              <a:solidFill>
                <a:srgbClr val="FFCD00"/>
              </a:solidFill>
              <a:latin typeface="Microsoft Yahei"/>
              <a:ea typeface="Microsoft Yahei"/>
              <a:cs typeface="Microsoft Yahei"/>
              <a:sym typeface="Microsoft Yahei"/>
            </a:endParaRPr>
          </a:p>
        </p:txBody>
      </p:sp>
      <p:sp>
        <p:nvSpPr>
          <p:cNvPr id="357" name="Google Shape;357;g12066946efb_0_172"/>
          <p:cNvSpPr txBox="1"/>
          <p:nvPr/>
        </p:nvSpPr>
        <p:spPr>
          <a:xfrm>
            <a:off x="6743242" y="2844298"/>
            <a:ext cx="4872300" cy="1077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dk1"/>
                </a:solidFill>
                <a:latin typeface="Microsoft Yahei"/>
                <a:ea typeface="Microsoft Yahei"/>
                <a:cs typeface="Microsoft Yahei"/>
                <a:sym typeface="Microsoft Yahei"/>
              </a:rPr>
              <a:t>In mRMR algorithm, the aim is to maximize the relevance between the selected set of features and class variable while avoiding the redundancy among the selected features.</a:t>
            </a:r>
            <a:endParaRPr sz="1600">
              <a:solidFill>
                <a:schemeClr val="dk1"/>
              </a:solidFill>
              <a:latin typeface="Microsoft Yahei"/>
              <a:ea typeface="Microsoft Yahei"/>
              <a:cs typeface="Microsoft Yahei"/>
              <a:sym typeface="Microsoft Yahei"/>
            </a:endParaRPr>
          </a:p>
        </p:txBody>
      </p:sp>
      <p:sp>
        <p:nvSpPr>
          <p:cNvPr id="358" name="Google Shape;358;g12066946efb_0_172"/>
          <p:cNvSpPr/>
          <p:nvPr/>
        </p:nvSpPr>
        <p:spPr>
          <a:xfrm>
            <a:off x="4572000" y="5686978"/>
            <a:ext cx="1742100" cy="439500"/>
          </a:xfrm>
          <a:prstGeom prst="ellipse">
            <a:avLst/>
          </a:prstGeom>
          <a:noFill/>
          <a:ln w="571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59" name="Google Shape;359;g12066946efb_0_172"/>
          <p:cNvCxnSpPr>
            <a:stCxn id="358" idx="6"/>
          </p:cNvCxnSpPr>
          <p:nvPr/>
        </p:nvCxnSpPr>
        <p:spPr>
          <a:xfrm rot="10800000" flipH="1">
            <a:off x="6314100" y="5399128"/>
            <a:ext cx="416700" cy="507600"/>
          </a:xfrm>
          <a:prstGeom prst="curvedConnector3">
            <a:avLst>
              <a:gd name="adj1" fmla="val 50000"/>
            </a:avLst>
          </a:prstGeom>
          <a:noFill/>
          <a:ln w="38100" cap="flat" cmpd="sng">
            <a:solidFill>
              <a:srgbClr val="0070C0"/>
            </a:solidFill>
            <a:prstDash val="solid"/>
            <a:miter lim="800000"/>
            <a:headEnd type="none" w="sm" len="sm"/>
            <a:tailEnd type="triangle" w="med" len="med"/>
          </a:ln>
        </p:spPr>
      </p:cxn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2710</Words>
  <Application>Microsoft Office PowerPoint</Application>
  <PresentationFormat>宽屏</PresentationFormat>
  <Paragraphs>607</Paragraphs>
  <Slides>21</Slides>
  <Notes>17</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21</vt:i4>
      </vt:variant>
    </vt:vector>
  </HeadingPairs>
  <TitlesOfParts>
    <vt:vector size="34" baseType="lpstr">
      <vt:lpstr>Arial</vt:lpstr>
      <vt:lpstr>Calibri</vt:lpstr>
      <vt:lpstr>Cambria Math</vt:lpstr>
      <vt:lpstr>Arimo</vt:lpstr>
      <vt:lpstr>Microsoft Yahei</vt:lpstr>
      <vt:lpstr>Times</vt:lpstr>
      <vt:lpstr>等线</vt:lpstr>
      <vt:lpstr>Arial Unicode MS</vt:lpstr>
      <vt:lpstr>微软雅黑</vt:lpstr>
      <vt:lpstr>Office 主题</vt:lpstr>
      <vt:lpstr>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clover</dc:creator>
  <cp:lastModifiedBy>Zhong Nanhai</cp:lastModifiedBy>
  <cp:revision>11</cp:revision>
  <dcterms:created xsi:type="dcterms:W3CDTF">2014-03-23T12:34:37Z</dcterms:created>
  <dcterms:modified xsi:type="dcterms:W3CDTF">2022-04-01T05:28:41Z</dcterms:modified>
</cp:coreProperties>
</file>